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0F"/>
    <a:srgbClr val="C5370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4706" autoAdjust="0"/>
  </p:normalViewPr>
  <p:slideViewPr>
    <p:cSldViewPr snapToGrid="0" snapToObjects="1" showGuides="1">
      <p:cViewPr>
        <p:scale>
          <a:sx n="83" d="100"/>
          <a:sy n="83" d="100"/>
        </p:scale>
        <p:origin x="-6744" y="160"/>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a:t>
            </a:fld>
            <a:endParaRPr lang="en-US" dirty="0"/>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64291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9418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posterpresentations.com/research" TargetMode="External"/><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theme" Target="../theme/theme1.xml"/><Relationship Id="rId9" Type="http://schemas.openxmlformats.org/officeDocument/2006/relationships/hyperlink" Target="https://www.posterpresentations.com/how-to-change-the-research-poster-template-colors.html" TargetMode="Externa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2210571229"/>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6"/>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7"/>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2910480121"/>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9">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1"/>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3">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3">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4">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https://www.posterpresentations.com/helpdesk.html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 id="2147483792" r:id="rId3"/>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dirty="0"/>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78496" y="2837474"/>
            <a:ext cx="6953816" cy="3310783"/>
          </a:xfrm>
        </p:spPr>
        <p:txBody>
          <a:bodyPr/>
          <a:lstStyle/>
          <a:p>
            <a:pPr marL="171450" indent="-171450" algn="just">
              <a:buFont typeface="Arial" panose="020B0604020202020204" pitchFamily="34" charset="0"/>
              <a:buChar char="•"/>
            </a:pPr>
            <a:r>
              <a:rPr lang="en-US" sz="1500" dirty="0" err="1"/>
              <a:t>Voie</a:t>
            </a:r>
            <a:r>
              <a:rPr lang="en-US" sz="1500" dirty="0"/>
              <a:t> </a:t>
            </a:r>
            <a:r>
              <a:rPr lang="fr-CA" sz="1500" dirty="0"/>
              <a:t>alterne</a:t>
            </a:r>
            <a:r>
              <a:rPr lang="en-US" sz="1500" dirty="0"/>
              <a:t> du com</a:t>
            </a:r>
            <a:r>
              <a:rPr lang="fr-CA" sz="1500" dirty="0" err="1"/>
              <a:t>plément</a:t>
            </a:r>
            <a:r>
              <a:rPr lang="fr-CA" sz="1500" dirty="0"/>
              <a:t> = rôle majeur dans la pathogénèse du syndrome hémolytique urémique atypique (</a:t>
            </a:r>
            <a:r>
              <a:rPr lang="fr-CA" sz="1500" dirty="0" err="1"/>
              <a:t>SHUa</a:t>
            </a:r>
            <a:r>
              <a:rPr lang="fr-CA" sz="1500" dirty="0"/>
              <a:t>) et de la glomérulopathie à C3 (GC3)</a:t>
            </a:r>
          </a:p>
          <a:p>
            <a:pPr marL="171450" indent="-171450" algn="just">
              <a:buFont typeface="Arial" panose="020B0604020202020204" pitchFamily="34" charset="0"/>
              <a:buChar char="•"/>
            </a:pPr>
            <a:r>
              <a:rPr lang="fr-CA" sz="1500" dirty="0" err="1"/>
              <a:t>SHUa</a:t>
            </a:r>
            <a:r>
              <a:rPr lang="fr-CA" sz="1500" dirty="0"/>
              <a:t> = MAT avec tuméfaction des cellules endothéliales et </a:t>
            </a:r>
            <a:r>
              <a:rPr lang="fr-CA" sz="1500" dirty="0" err="1"/>
              <a:t>thrombi</a:t>
            </a:r>
            <a:r>
              <a:rPr lang="fr-CA" sz="1500" dirty="0"/>
              <a:t> fibrineux dans la microcirculation</a:t>
            </a:r>
          </a:p>
          <a:p>
            <a:pPr marL="171450" indent="-171450" algn="just">
              <a:buFont typeface="Arial" panose="020B0604020202020204" pitchFamily="34" charset="0"/>
              <a:buChar char="•"/>
            </a:pPr>
            <a:r>
              <a:rPr lang="fr-CA" sz="1500" dirty="0"/>
              <a:t>GC3 = dépôts prédominants en C3 dans le glomérule avec prolifération mésangiale et/ou endothéliale fréquente</a:t>
            </a:r>
          </a:p>
          <a:p>
            <a:pPr marL="171450" indent="-171450" algn="just">
              <a:buFont typeface="Arial" panose="020B0604020202020204" pitchFamily="34" charset="0"/>
              <a:buChar char="•"/>
            </a:pPr>
            <a:r>
              <a:rPr lang="fr-CA" sz="1500" dirty="0"/>
              <a:t>Prévalence des mutations affectant le complément chez l’adulte dans le </a:t>
            </a:r>
            <a:r>
              <a:rPr lang="fr-CA" sz="1500" dirty="0" err="1"/>
              <a:t>SHUa</a:t>
            </a:r>
            <a:r>
              <a:rPr lang="fr-CA" sz="1500" dirty="0"/>
              <a:t> = inconnue (jusqu’à 40% selon le registre international de </a:t>
            </a:r>
            <a:r>
              <a:rPr lang="fr-CA" sz="1500" dirty="0" err="1"/>
              <a:t>SHUa</a:t>
            </a:r>
            <a:r>
              <a:rPr lang="fr-CA" sz="1500" dirty="0"/>
              <a:t>/PTT)</a:t>
            </a:r>
          </a:p>
          <a:p>
            <a:pPr marL="536575"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Forte proportion d’enfants et jeunes adultes y figurant = possible surestimation</a:t>
            </a:r>
          </a:p>
          <a:p>
            <a:pPr marL="536575"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Limites actuelles des tests génétiques utilisés = possible sous-estimation</a:t>
            </a:r>
          </a:p>
          <a:p>
            <a:pPr marL="285750" indent="-285750" algn="just">
              <a:buFont typeface="Arial" panose="020B0604020202020204" pitchFamily="34" charset="0"/>
              <a:buChar char="•"/>
            </a:pPr>
            <a:r>
              <a:rPr lang="fr-CA" sz="1500" dirty="0"/>
              <a:t>Objectif de l’étude = établir la prévalence de mutations dans les gènes du complément chez une cohorte adulte souffrant de </a:t>
            </a:r>
            <a:r>
              <a:rPr lang="fr-CA" sz="1500" dirty="0" err="1"/>
              <a:t>SHUa</a:t>
            </a:r>
            <a:r>
              <a:rPr lang="fr-CA" sz="1500" dirty="0"/>
              <a:t> ou GC3</a:t>
            </a:r>
            <a:endParaRPr lang="en-US" sz="1500" dirty="0"/>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105088" y="2404872"/>
            <a:ext cx="7017253" cy="450228"/>
          </a:xfrm>
        </p:spPr>
        <p:txBody>
          <a:bodyPr/>
          <a:lstStyle/>
          <a:p>
            <a:r>
              <a:rPr lang="en-US" dirty="0"/>
              <a:t>Introduction</a:t>
            </a: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85242" y="6485072"/>
            <a:ext cx="7017252" cy="6373251"/>
          </a:xfrm>
        </p:spPr>
        <p:txBody>
          <a:bodyPr/>
          <a:lstStyle/>
          <a:p>
            <a:pPr algn="just"/>
            <a:r>
              <a:rPr lang="fr-CA" sz="1500" u="sng" dirty="0"/>
              <a:t>Description des cohortes</a:t>
            </a:r>
            <a:endParaRPr lang="fr-CA" sz="1500" u="sng" dirty="0">
              <a:latin typeface="Trebuchet MS" pitchFamily="34" charset="0"/>
              <a:cs typeface="+mn-cs"/>
            </a:endParaRPr>
          </a:p>
          <a:p>
            <a:pPr marL="179388"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45 patients investigués et traités à l’Hôtel-Dieu de Québec entre 1982 et 2019 =</a:t>
            </a:r>
            <a:r>
              <a:rPr lang="fr-CA" sz="1500" dirty="0"/>
              <a:t> </a:t>
            </a:r>
            <a:r>
              <a:rPr lang="fr-CA" sz="1500" dirty="0">
                <a:latin typeface="Times New Roman" panose="02020603050405020304" pitchFamily="18" charset="0"/>
                <a:cs typeface="Times New Roman" panose="02020603050405020304" pitchFamily="18" charset="0"/>
              </a:rPr>
              <a:t>35 avec </a:t>
            </a:r>
            <a:r>
              <a:rPr lang="fr-CA" sz="1500" dirty="0" err="1">
                <a:latin typeface="Times New Roman" panose="02020603050405020304" pitchFamily="18" charset="0"/>
                <a:cs typeface="Times New Roman" panose="02020603050405020304" pitchFamily="18" charset="0"/>
              </a:rPr>
              <a:t>SHUa</a:t>
            </a:r>
            <a:r>
              <a:rPr lang="fr-CA" sz="1500" dirty="0">
                <a:latin typeface="Times New Roman" panose="02020603050405020304" pitchFamily="18" charset="0"/>
                <a:cs typeface="Times New Roman" panose="02020603050405020304" pitchFamily="18" charset="0"/>
              </a:rPr>
              <a:t> et 10 avec GC3</a:t>
            </a:r>
          </a:p>
          <a:p>
            <a:pPr marL="179388" indent="-179388" algn="just">
              <a:buFont typeface="Arial" panose="020B0604020202020204" pitchFamily="34" charset="0"/>
              <a:buChar char="•"/>
            </a:pPr>
            <a:r>
              <a:rPr lang="fr-CA" sz="1500" dirty="0"/>
              <a:t>Critères d’inclusion : d</a:t>
            </a:r>
            <a:r>
              <a:rPr lang="fr-CA" sz="1500" dirty="0">
                <a:latin typeface="Times New Roman" panose="02020603050405020304" pitchFamily="18" charset="0"/>
                <a:cs typeface="Times New Roman" panose="02020603050405020304" pitchFamily="18" charset="0"/>
              </a:rPr>
              <a:t>émonstration histologique claire de MAT ou GC3, activité ADAMTS13 &gt;10% et disponibilité des tests génétiques</a:t>
            </a:r>
          </a:p>
          <a:p>
            <a:pPr algn="just"/>
            <a:r>
              <a:rPr lang="fr-CA" sz="1500" u="sng" dirty="0">
                <a:latin typeface="Times New Roman" panose="02020603050405020304" pitchFamily="18" charset="0"/>
                <a:cs typeface="Times New Roman" panose="02020603050405020304" pitchFamily="18" charset="0"/>
              </a:rPr>
              <a:t>Collecte des données</a:t>
            </a:r>
          </a:p>
          <a:p>
            <a:pPr marL="179388"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Questionnaire clinique</a:t>
            </a:r>
          </a:p>
          <a:p>
            <a:pPr marL="179388"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Obtention des données démographiques, manifestations cliniques et résultats de laboratoire par revue systématique de dossiers</a:t>
            </a:r>
          </a:p>
          <a:p>
            <a:pPr algn="just"/>
            <a:r>
              <a:rPr lang="fr-CA" sz="1500" u="sng" dirty="0"/>
              <a:t>Caractérisation biochimique de la voie alterne du complément (pré-plasmaphérèse)</a:t>
            </a:r>
          </a:p>
          <a:p>
            <a:pPr marL="177800" lvl="1" indent="-17780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Concentration plasmatique des facteurs H, B et I</a:t>
            </a:r>
          </a:p>
          <a:p>
            <a:pPr marL="177800" lvl="1" indent="-17780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Concentration plasmatique et urinaire du C5b-9</a:t>
            </a:r>
          </a:p>
          <a:p>
            <a:pPr marL="177800" lvl="1" indent="-17780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Activité sérique du plasminogène</a:t>
            </a:r>
          </a:p>
          <a:p>
            <a:pPr marL="177800" lvl="1" indent="-17780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Activité sérique du C3NEF</a:t>
            </a:r>
          </a:p>
          <a:p>
            <a:pPr algn="just"/>
            <a:r>
              <a:rPr lang="fr-CA" sz="1500" u="sng" dirty="0"/>
              <a:t>Caractérisation génétique de la voie alterne du complément</a:t>
            </a:r>
          </a:p>
          <a:p>
            <a:pPr marL="179388" indent="-179388" algn="just">
              <a:buFont typeface="Arial" panose="020B0604020202020204" pitchFamily="34" charset="0"/>
              <a:buChar char="•"/>
            </a:pPr>
            <a:r>
              <a:rPr lang="fr-CA" sz="1500" dirty="0"/>
              <a:t>Exome étendu (tableau 1) incluant jonctions exons/introns analysés par séquençage de masse et délétion/duplication à une résolution d’environ 100 paires de base</a:t>
            </a:r>
          </a:p>
          <a:p>
            <a:pPr marL="179388" indent="-179388" algn="just">
              <a:buFont typeface="Arial" panose="020B0604020202020204" pitchFamily="34" charset="0"/>
              <a:buChar char="•"/>
            </a:pPr>
            <a:r>
              <a:rPr lang="fr-CA" sz="1500" dirty="0"/>
              <a:t>Interprétation des anomalies génétiques selon trois types de variants :</a:t>
            </a:r>
          </a:p>
          <a:p>
            <a:pPr marL="536575"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Type A : pathogénique ou probablement pathogénique</a:t>
            </a:r>
          </a:p>
          <a:p>
            <a:pPr marL="900113" lvl="2" indent="-185738" algn="just"/>
            <a:r>
              <a:rPr lang="fr-CA" sz="1500" dirty="0">
                <a:latin typeface="Times New Roman" panose="02020603050405020304" pitchFamily="18" charset="0"/>
                <a:cs typeface="Times New Roman" panose="02020603050405020304" pitchFamily="18" charset="0"/>
              </a:rPr>
              <a:t>Si obtenu dans groupe 1 : gène causal </a:t>
            </a:r>
          </a:p>
          <a:p>
            <a:pPr marL="900113" lvl="2" indent="-185738" algn="just"/>
            <a:r>
              <a:rPr lang="fr-CA" sz="1500" dirty="0">
                <a:latin typeface="Times New Roman" panose="02020603050405020304" pitchFamily="18" charset="0"/>
                <a:cs typeface="Times New Roman" panose="02020603050405020304" pitchFamily="18" charset="0"/>
              </a:rPr>
              <a:t>Si obtenu dans groupes 2 ou 3 : gène potentiellement causal </a:t>
            </a:r>
          </a:p>
          <a:p>
            <a:pPr marL="536575"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Type B : potentiellement pathogénique</a:t>
            </a:r>
          </a:p>
          <a:p>
            <a:pPr marL="536575"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Type C : pathogénicité inconnue</a:t>
            </a:r>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a:xfrm>
            <a:off x="82839" y="6059447"/>
            <a:ext cx="7017252" cy="450228"/>
          </a:xfrm>
        </p:spPr>
        <p:txBody>
          <a:bodyPr/>
          <a:lstStyle/>
          <a:p>
            <a:r>
              <a:rPr lang="en-US" dirty="0" err="1"/>
              <a:t>Méthodes</a:t>
            </a:r>
            <a:endParaRPr lang="en-US" dirty="0"/>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a:xfrm>
            <a:off x="11786908" y="9921514"/>
            <a:ext cx="8045830" cy="2187399"/>
          </a:xfrm>
        </p:spPr>
        <p:txBody>
          <a:bodyPr/>
          <a:lstStyle/>
          <a:p>
            <a:pPr algn="just">
              <a:spcBef>
                <a:spcPts val="384"/>
              </a:spcBef>
            </a:pPr>
            <a:r>
              <a:rPr lang="fr-CA" sz="1500" u="sng" dirty="0"/>
              <a:t>Analyse de la cohorte avec </a:t>
            </a:r>
            <a:r>
              <a:rPr lang="fr-CA" sz="1500" u="sng" dirty="0" err="1"/>
              <a:t>SHUa</a:t>
            </a:r>
            <a:r>
              <a:rPr lang="fr-CA" sz="1500" u="sng" dirty="0"/>
              <a:t> (suite)</a:t>
            </a:r>
            <a:endParaRPr lang="fr-CA" sz="1500" dirty="0"/>
          </a:p>
          <a:p>
            <a:pPr marL="180975" indent="-180975" algn="just">
              <a:spcBef>
                <a:spcPts val="384"/>
              </a:spcBef>
              <a:buFont typeface="Arial" panose="020B0604020202020204" pitchFamily="34" charset="0"/>
              <a:buChar char="•"/>
            </a:pPr>
            <a:r>
              <a:rPr lang="fr-CA" sz="1500" dirty="0"/>
              <a:t>Décès lié aux complications du </a:t>
            </a:r>
            <a:r>
              <a:rPr lang="fr-CA" sz="1500" dirty="0" err="1"/>
              <a:t>SHUa</a:t>
            </a:r>
            <a:r>
              <a:rPr lang="fr-CA" sz="1500" dirty="0"/>
              <a:t> dans 6% des cas</a:t>
            </a:r>
          </a:p>
          <a:p>
            <a:pPr marL="180975" indent="-180975" algn="just">
              <a:spcBef>
                <a:spcPts val="384"/>
              </a:spcBef>
              <a:buFont typeface="Arial" panose="020B0604020202020204" pitchFamily="34" charset="0"/>
              <a:buChar char="•"/>
            </a:pPr>
            <a:r>
              <a:rPr lang="fr-CA" sz="1500" dirty="0"/>
              <a:t>Non-familial 100%; 12 pts </a:t>
            </a:r>
            <a:r>
              <a:rPr lang="fr-CA" sz="1500" dirty="0" err="1"/>
              <a:t>SHUa</a:t>
            </a:r>
            <a:r>
              <a:rPr lang="fr-CA" sz="1500" dirty="0"/>
              <a:t> idiopathique et 7 avec symptômes infectieux non spécifiques</a:t>
            </a:r>
          </a:p>
          <a:p>
            <a:pPr marL="180975" indent="-180975" algn="just">
              <a:spcBef>
                <a:spcPts val="384"/>
              </a:spcBef>
              <a:buFont typeface="Arial" panose="020B0604020202020204" pitchFamily="34" charset="0"/>
              <a:buChar char="•"/>
            </a:pPr>
            <a:r>
              <a:rPr lang="fr-CA" sz="1500" dirty="0"/>
              <a:t>Anomalies génétiques retrouvées (figure 2; A à D) : CFH le plus souvent en cause</a:t>
            </a:r>
          </a:p>
          <a:p>
            <a:pPr marL="534988" indent="-180975"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14% variants pathogéniques, probablement pathogéniques ou à risque dans un gène causal  </a:t>
            </a:r>
          </a:p>
          <a:p>
            <a:pPr marL="534988" indent="-180975"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20% variants potentiellement causaux (C9 et CR1) </a:t>
            </a:r>
          </a:p>
          <a:p>
            <a:pPr marL="534988" indent="-180975"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43% variants potentiellement pathogéniques dans gènes causaux, candidats ou hypothétiques</a:t>
            </a: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7201209" y="13902484"/>
            <a:ext cx="4406415" cy="445734"/>
          </a:xfrm>
        </p:spPr>
        <p:txBody>
          <a:bodyPr/>
          <a:lstStyle/>
          <a:p>
            <a:r>
              <a:rPr lang="en-US" dirty="0" err="1"/>
              <a:t>Résultats</a:t>
            </a:r>
            <a:endParaRPr lang="en-US" dirty="0"/>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a:xfrm>
            <a:off x="3906520" y="914663"/>
            <a:ext cx="21447761" cy="598230"/>
          </a:xfrm>
        </p:spPr>
        <p:txBody>
          <a:bodyPr>
            <a:normAutofit fontScale="92500" lnSpcReduction="10000"/>
          </a:bodyPr>
          <a:lstStyle/>
          <a:p>
            <a:r>
              <a:rPr lang="en-US" dirty="0"/>
              <a:t>Raphaël Harrisson, Alexandre P. Garneau, Hai-Yun Yen, </a:t>
            </a:r>
            <a:r>
              <a:rPr lang="en-US" dirty="0" err="1"/>
              <a:t>Hanlin</a:t>
            </a:r>
            <a:r>
              <a:rPr lang="en-US" dirty="0"/>
              <a:t> Gao et Paul </a:t>
            </a:r>
            <a:r>
              <a:rPr lang="en-US" dirty="0" err="1"/>
              <a:t>Isenring</a:t>
            </a:r>
            <a:endParaRPr lang="en-US" dirty="0"/>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p:txBody>
          <a:bodyPr>
            <a:normAutofit/>
          </a:bodyPr>
          <a:lstStyle/>
          <a:p>
            <a:r>
              <a:rPr lang="en-US" dirty="0"/>
              <a:t>Groupe de recherche en </a:t>
            </a:r>
            <a:r>
              <a:rPr lang="en-US" dirty="0" err="1"/>
              <a:t>néphrologie</a:t>
            </a:r>
            <a:r>
              <a:rPr lang="en-US" dirty="0"/>
              <a:t>, Centre de recherche du CHU de Québec, </a:t>
            </a:r>
            <a:r>
              <a:rPr lang="en-US" dirty="0" err="1"/>
              <a:t>Université</a:t>
            </a:r>
            <a:r>
              <a:rPr lang="en-US" dirty="0"/>
              <a:t> Laval</a:t>
            </a:r>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a:xfrm>
            <a:off x="2632364" y="192656"/>
            <a:ext cx="24411709" cy="1075193"/>
          </a:xfrm>
        </p:spPr>
        <p:txBody>
          <a:bodyPr>
            <a:normAutofit fontScale="40000" lnSpcReduction="20000"/>
          </a:bodyPr>
          <a:lstStyle/>
          <a:p>
            <a:r>
              <a:rPr lang="fr-CA" sz="10000" dirty="0"/>
              <a:t>Prévalence des anomalies génétiques dans le syndrome hémolytique urémique et dans la glomérulopathie à C3</a:t>
            </a:r>
          </a:p>
          <a:p>
            <a:endParaRPr lang="en-US" dirty="0"/>
          </a:p>
        </p:txBody>
      </p:sp>
      <p:cxnSp>
        <p:nvCxnSpPr>
          <p:cNvPr id="21" name="Connecteur droit 20">
            <a:extLst>
              <a:ext uri="{FF2B5EF4-FFF2-40B4-BE49-F238E27FC236}">
                <a16:creationId xmlns:a16="http://schemas.microsoft.com/office/drawing/2014/main" id="{7A71B7E0-E399-0F40-A588-881A3F322977}"/>
              </a:ext>
            </a:extLst>
          </p:cNvPr>
          <p:cNvCxnSpPr/>
          <p:nvPr/>
        </p:nvCxnSpPr>
        <p:spPr>
          <a:xfrm>
            <a:off x="1841500" y="1809750"/>
            <a:ext cx="3327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4" name="Tableau 23">
            <a:extLst>
              <a:ext uri="{FF2B5EF4-FFF2-40B4-BE49-F238E27FC236}">
                <a16:creationId xmlns:a16="http://schemas.microsoft.com/office/drawing/2014/main" id="{8A016C3C-8782-7340-9E1E-85581E38BDAF}"/>
              </a:ext>
            </a:extLst>
          </p:cNvPr>
          <p:cNvGraphicFramePr>
            <a:graphicFrameLocks noGrp="1"/>
          </p:cNvGraphicFramePr>
          <p:nvPr>
            <p:extLst>
              <p:ext uri="{D42A27DB-BD31-4B8C-83A1-F6EECF244321}">
                <p14:modId xmlns:p14="http://schemas.microsoft.com/office/powerpoint/2010/main" val="3106803360"/>
              </p:ext>
            </p:extLst>
          </p:nvPr>
        </p:nvGraphicFramePr>
        <p:xfrm>
          <a:off x="7222856" y="2576765"/>
          <a:ext cx="4416140" cy="6686948"/>
        </p:xfrm>
        <a:graphic>
          <a:graphicData uri="http://schemas.openxmlformats.org/drawingml/2006/table">
            <a:tbl>
              <a:tblPr firstRow="1" bandRow="1">
                <a:tableStyleId>{5C22544A-7EE6-4342-B048-85BDC9FD1C3A}</a:tableStyleId>
              </a:tblPr>
              <a:tblGrid>
                <a:gridCol w="2009727">
                  <a:extLst>
                    <a:ext uri="{9D8B030D-6E8A-4147-A177-3AD203B41FA5}">
                      <a16:colId xmlns:a16="http://schemas.microsoft.com/office/drawing/2014/main" val="2387699313"/>
                    </a:ext>
                  </a:extLst>
                </a:gridCol>
                <a:gridCol w="1208053">
                  <a:extLst>
                    <a:ext uri="{9D8B030D-6E8A-4147-A177-3AD203B41FA5}">
                      <a16:colId xmlns:a16="http://schemas.microsoft.com/office/drawing/2014/main" val="3701247296"/>
                    </a:ext>
                  </a:extLst>
                </a:gridCol>
                <a:gridCol w="1198360">
                  <a:extLst>
                    <a:ext uri="{9D8B030D-6E8A-4147-A177-3AD203B41FA5}">
                      <a16:colId xmlns:a16="http://schemas.microsoft.com/office/drawing/2014/main" val="3803921420"/>
                    </a:ext>
                  </a:extLst>
                </a:gridCol>
              </a:tblGrid>
              <a:tr h="447320">
                <a:tc gridSpan="3">
                  <a:txBody>
                    <a:bodyPr/>
                    <a:lstStyle/>
                    <a:p>
                      <a:pPr algn="ctr"/>
                      <a:r>
                        <a:rPr lang="fr-FR" sz="1400" dirty="0">
                          <a:latin typeface="Times New Roman" panose="02020603050405020304" pitchFamily="18" charset="0"/>
                          <a:cs typeface="Times New Roman" panose="02020603050405020304" pitchFamily="18" charset="0"/>
                        </a:rPr>
                        <a:t>Tableau 2 </a:t>
                      </a:r>
                      <a:r>
                        <a:rPr lang="fr-FR" sz="1400" b="0" dirty="0">
                          <a:latin typeface="Times New Roman" panose="02020603050405020304" pitchFamily="18" charset="0"/>
                          <a:cs typeface="Times New Roman" panose="02020603050405020304" pitchFamily="18" charset="0"/>
                        </a:rPr>
                        <a:t>: Investigations de base des cohortes</a:t>
                      </a:r>
                    </a:p>
                  </a:txBody>
                  <a:tcPr/>
                </a:tc>
                <a:tc hMerge="1">
                  <a:txBody>
                    <a:bodyPr/>
                    <a:lstStyle/>
                    <a:p>
                      <a:pPr algn="ctr"/>
                      <a:endParaRPr lang="fr-FR" sz="1200" dirty="0"/>
                    </a:p>
                  </a:txBody>
                  <a:tcPr/>
                </a:tc>
                <a:tc hMerge="1">
                  <a:txBody>
                    <a:bodyPr/>
                    <a:lstStyle/>
                    <a:p>
                      <a:pPr algn="ctr"/>
                      <a:endParaRPr lang="fr-FR" sz="1200" dirty="0"/>
                    </a:p>
                  </a:txBody>
                  <a:tcPr/>
                </a:tc>
                <a:extLst>
                  <a:ext uri="{0D108BD9-81ED-4DB2-BD59-A6C34878D82A}">
                    <a16:rowId xmlns:a16="http://schemas.microsoft.com/office/drawing/2014/main" val="3095711211"/>
                  </a:ext>
                </a:extLst>
              </a:tr>
              <a:tr h="0">
                <a:tc>
                  <a:txBody>
                    <a:bodyPr/>
                    <a:lstStyle/>
                    <a:p>
                      <a:endParaRPr lang="fr-FR" sz="1200">
                        <a:latin typeface="Times New Roman" panose="02020603050405020304" pitchFamily="18" charset="0"/>
                        <a:cs typeface="Times New Roman" panose="02020603050405020304" pitchFamily="18" charset="0"/>
                      </a:endParaRPr>
                    </a:p>
                  </a:txBody>
                  <a:tcPr>
                    <a:solidFill>
                      <a:srgbClr val="C5370E"/>
                    </a:solidFill>
                  </a:tcPr>
                </a:tc>
                <a:tc>
                  <a:txBody>
                    <a:bodyPr/>
                    <a:lstStyle/>
                    <a:p>
                      <a:pPr algn="ctr"/>
                      <a:r>
                        <a:rPr lang="fr-FR" sz="1200" dirty="0" err="1">
                          <a:solidFill>
                            <a:schemeClr val="bg1"/>
                          </a:solidFill>
                          <a:latin typeface="Times New Roman" panose="02020603050405020304" pitchFamily="18" charset="0"/>
                          <a:cs typeface="Times New Roman" panose="02020603050405020304" pitchFamily="18" charset="0"/>
                        </a:rPr>
                        <a:t>SHUa</a:t>
                      </a:r>
                      <a:r>
                        <a:rPr lang="fr-FR" sz="1200" dirty="0">
                          <a:solidFill>
                            <a:schemeClr val="bg1"/>
                          </a:solidFill>
                          <a:latin typeface="Times New Roman" panose="02020603050405020304" pitchFamily="18" charset="0"/>
                          <a:cs typeface="Times New Roman" panose="02020603050405020304" pitchFamily="18" charset="0"/>
                        </a:rPr>
                        <a:t> (n = 35)</a:t>
                      </a:r>
                    </a:p>
                  </a:txBody>
                  <a:tcPr>
                    <a:solidFill>
                      <a:srgbClr val="C5370E"/>
                    </a:solidFill>
                  </a:tcPr>
                </a:tc>
                <a:tc>
                  <a:txBody>
                    <a:bodyPr/>
                    <a:lstStyle/>
                    <a:p>
                      <a:pPr algn="ctr"/>
                      <a:r>
                        <a:rPr lang="fr-FR" sz="1200">
                          <a:solidFill>
                            <a:schemeClr val="bg1"/>
                          </a:solidFill>
                          <a:latin typeface="Times New Roman" panose="02020603050405020304" pitchFamily="18" charset="0"/>
                          <a:cs typeface="Times New Roman" panose="02020603050405020304" pitchFamily="18" charset="0"/>
                        </a:rPr>
                        <a:t>GC3 (n = 10)</a:t>
                      </a:r>
                    </a:p>
                  </a:txBody>
                  <a:tcPr>
                    <a:solidFill>
                      <a:srgbClr val="C5370E"/>
                    </a:solidFill>
                  </a:tcPr>
                </a:tc>
                <a:extLst>
                  <a:ext uri="{0D108BD9-81ED-4DB2-BD59-A6C34878D82A}">
                    <a16:rowId xmlns:a16="http://schemas.microsoft.com/office/drawing/2014/main" val="4031940517"/>
                  </a:ext>
                </a:extLst>
              </a:tr>
              <a:tr h="277337">
                <a:tc>
                  <a:txBody>
                    <a:bodyPr/>
                    <a:lstStyle/>
                    <a:p>
                      <a:pPr algn="l"/>
                      <a:r>
                        <a:rPr lang="fr-FR" sz="1200">
                          <a:latin typeface="Times New Roman" panose="02020603050405020304" pitchFamily="18" charset="0"/>
                          <a:cs typeface="Times New Roman" panose="02020603050405020304" pitchFamily="18" charset="0"/>
                        </a:rPr>
                        <a:t>Âge au diagnostic</a:t>
                      </a:r>
                    </a:p>
                    <a:p>
                      <a:pPr algn="l"/>
                      <a:r>
                        <a:rPr lang="fr-FR" sz="1200">
                          <a:latin typeface="Times New Roman" panose="02020603050405020304" pitchFamily="18" charset="0"/>
                          <a:cs typeface="Times New Roman" panose="02020603050405020304" pitchFamily="18" charset="0"/>
                        </a:rPr>
                        <a:t>     Moyenne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a:t>
                      </a:r>
                      <a:r>
                        <a:rPr lang="el-GR"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σ</a:t>
                      </a:r>
                      <a:endPar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endParaRPr>
                    </a:p>
                    <a:p>
                      <a:pPr algn="l"/>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a:t>
                      </a:r>
                      <a:r>
                        <a:rPr lang="en-CA" sz="1200" kern="1200" err="1">
                          <a:solidFill>
                            <a:schemeClr val="dk1"/>
                          </a:solidFill>
                          <a:effectLst/>
                          <a:latin typeface="Times New Roman" panose="02020603050405020304" pitchFamily="18" charset="0"/>
                          <a:ea typeface="+mn-ea"/>
                          <a:cs typeface="Times New Roman" panose="02020603050405020304" pitchFamily="18" charset="0"/>
                          <a:sym typeface="Symbol" pitchFamily="2" charset="2"/>
                        </a:rPr>
                        <a:t>Médiane</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a:t>
                      </a:r>
                      <a:r>
                        <a:rPr lang="en-CA" sz="1200" kern="1200" err="1">
                          <a:solidFill>
                            <a:schemeClr val="dk1"/>
                          </a:solidFill>
                          <a:effectLst/>
                          <a:latin typeface="Times New Roman" panose="02020603050405020304" pitchFamily="18" charset="0"/>
                          <a:ea typeface="+mn-ea"/>
                          <a:cs typeface="Times New Roman" panose="02020603050405020304" pitchFamily="18" charset="0"/>
                          <a:sym typeface="Symbol" pitchFamily="2" charset="2"/>
                        </a:rPr>
                        <a:t>intervalle</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a:t>
                      </a:r>
                      <a:endParaRPr lang="fr-FR" sz="1200">
                        <a:latin typeface="Times New Roman" panose="02020603050405020304" pitchFamily="18" charset="0"/>
                        <a:cs typeface="Times New Roman" panose="02020603050405020304" pitchFamily="18" charset="0"/>
                      </a:endParaRPr>
                    </a:p>
                  </a:txBody>
                  <a:tcPr/>
                </a:tc>
                <a:tc>
                  <a:txBody>
                    <a:bodyPr/>
                    <a:lstStyle/>
                    <a:p>
                      <a:pPr algn="ctr"/>
                      <a:endParaRPr lang="en-CA" sz="1200" kern="120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47.7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a:t>
                      </a:r>
                      <a:r>
                        <a:rPr lang="en-CA" sz="1200" kern="1200">
                          <a:solidFill>
                            <a:schemeClr val="dk1"/>
                          </a:solidFill>
                          <a:effectLst/>
                          <a:latin typeface="Times New Roman" panose="02020603050405020304" pitchFamily="18" charset="0"/>
                          <a:ea typeface="+mn-ea"/>
                          <a:cs typeface="Times New Roman" panose="02020603050405020304" pitchFamily="18" charset="0"/>
                        </a:rPr>
                        <a:t> 18.1</a:t>
                      </a: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49.0 (3−83)</a:t>
                      </a:r>
                      <a:endParaRPr lang="fr-FR" sz="1200">
                        <a:latin typeface="Times New Roman" panose="02020603050405020304" pitchFamily="18" charset="0"/>
                        <a:cs typeface="Times New Roman" panose="02020603050405020304" pitchFamily="18" charset="0"/>
                      </a:endParaRP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endParaRPr lang="en-CA" sz="1200" kern="120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45.3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a:t>
                      </a:r>
                      <a:r>
                        <a:rPr lang="en-CA" sz="1200" kern="1200">
                          <a:solidFill>
                            <a:schemeClr val="dk1"/>
                          </a:solidFill>
                          <a:effectLst/>
                          <a:latin typeface="Times New Roman" panose="02020603050405020304" pitchFamily="18" charset="0"/>
                          <a:ea typeface="+mn-ea"/>
                          <a:cs typeface="Times New Roman" panose="02020603050405020304" pitchFamily="18" charset="0"/>
                        </a:rPr>
                        <a:t> 22.7</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51 (9−74)</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575187681"/>
                  </a:ext>
                </a:extLst>
              </a:tr>
              <a:tr h="0">
                <a:tc>
                  <a:txBody>
                    <a:bodyPr/>
                    <a:lstStyle/>
                    <a:p>
                      <a:r>
                        <a:rPr lang="fr-CA" sz="1200" kern="1200">
                          <a:solidFill>
                            <a:schemeClr val="dk1"/>
                          </a:solidFill>
                          <a:effectLst/>
                          <a:latin typeface="Times New Roman" panose="02020603050405020304" pitchFamily="18" charset="0"/>
                          <a:ea typeface="+mn-ea"/>
                          <a:cs typeface="Times New Roman" panose="02020603050405020304" pitchFamily="18" charset="0"/>
                        </a:rPr>
                        <a:t>Femme (%)</a:t>
                      </a:r>
                    </a:p>
                  </a:txBody>
                  <a:tcPr/>
                </a:tc>
                <a:tc>
                  <a:txBody>
                    <a:bodyPr/>
                    <a:lstStyle/>
                    <a:p>
                      <a:pPr algn="ctr"/>
                      <a:r>
                        <a:rPr lang="fr-FR" sz="1200" dirty="0">
                          <a:latin typeface="Times New Roman" panose="02020603050405020304" pitchFamily="18" charset="0"/>
                          <a:cs typeface="Times New Roman" panose="02020603050405020304" pitchFamily="18" charset="0"/>
                        </a:rPr>
                        <a:t>60.0</a:t>
                      </a:r>
                    </a:p>
                  </a:txBody>
                  <a:tcPr/>
                </a:tc>
                <a:tc>
                  <a:txBody>
                    <a:bodyPr/>
                    <a:lstStyle/>
                    <a:p>
                      <a:pPr algn="ctr"/>
                      <a:r>
                        <a:rPr lang="fr-FR" sz="1200">
                          <a:latin typeface="Times New Roman" panose="02020603050405020304" pitchFamily="18" charset="0"/>
                          <a:cs typeface="Times New Roman" panose="02020603050405020304" pitchFamily="18" charset="0"/>
                        </a:rPr>
                        <a:t>50.0</a:t>
                      </a:r>
                    </a:p>
                  </a:txBody>
                  <a:tcPr/>
                </a:tc>
                <a:extLst>
                  <a:ext uri="{0D108BD9-81ED-4DB2-BD59-A6C34878D82A}">
                    <a16:rowId xmlns:a16="http://schemas.microsoft.com/office/drawing/2014/main" val="2459195120"/>
                  </a:ext>
                </a:extLst>
              </a:tr>
              <a:tr h="0">
                <a:tc>
                  <a:txBody>
                    <a:bodyPr/>
                    <a:lstStyle/>
                    <a:p>
                      <a:r>
                        <a:rPr lang="fr-FR" sz="1200">
                          <a:latin typeface="Times New Roman" panose="02020603050405020304" pitchFamily="18" charset="0"/>
                          <a:cs typeface="Times New Roman" panose="02020603050405020304" pitchFamily="18" charset="0"/>
                        </a:rPr>
                        <a:t>Étiologie</a:t>
                      </a:r>
                    </a:p>
                    <a:p>
                      <a:r>
                        <a:rPr lang="fr-FR" sz="1200">
                          <a:latin typeface="Times New Roman" panose="02020603050405020304" pitchFamily="18" charset="0"/>
                          <a:cs typeface="Times New Roman" panose="02020603050405020304" pitchFamily="18" charset="0"/>
                        </a:rPr>
                        <a:t>     Idiopathique (%)</a:t>
                      </a:r>
                    </a:p>
                    <a:p>
                      <a:r>
                        <a:rPr lang="fr-FR" sz="1200">
                          <a:latin typeface="Times New Roman" panose="02020603050405020304" pitchFamily="18" charset="0"/>
                          <a:cs typeface="Times New Roman" panose="02020603050405020304" pitchFamily="18" charset="0"/>
                        </a:rPr>
                        <a:t>     Hypertension (%)</a:t>
                      </a:r>
                    </a:p>
                  </a:txBody>
                  <a:tcPr/>
                </a:tc>
                <a:tc>
                  <a:txBody>
                    <a:bodyPr/>
                    <a:lstStyle/>
                    <a:p>
                      <a:pPr algn="ctr"/>
                      <a:endParaRPr lang="fr-FR" sz="1200" dirty="0">
                        <a:latin typeface="Times New Roman" panose="02020603050405020304" pitchFamily="18" charset="0"/>
                        <a:cs typeface="Times New Roman" panose="02020603050405020304" pitchFamily="18" charset="0"/>
                      </a:endParaRPr>
                    </a:p>
                    <a:p>
                      <a:pPr algn="ctr"/>
                      <a:r>
                        <a:rPr lang="fr-FR" sz="1200" dirty="0">
                          <a:latin typeface="Times New Roman" panose="02020603050405020304" pitchFamily="18" charset="0"/>
                          <a:cs typeface="Times New Roman" panose="02020603050405020304" pitchFamily="18" charset="0"/>
                        </a:rPr>
                        <a:t>34.3</a:t>
                      </a:r>
                    </a:p>
                    <a:p>
                      <a:pPr algn="ctr"/>
                      <a:r>
                        <a:rPr lang="fr-FR" sz="1200" dirty="0">
                          <a:latin typeface="Times New Roman" panose="02020603050405020304" pitchFamily="18" charset="0"/>
                          <a:cs typeface="Times New Roman" panose="02020603050405020304" pitchFamily="18" charset="0"/>
                        </a:rPr>
                        <a:t>22.9</a:t>
                      </a:r>
                    </a:p>
                  </a:txBody>
                  <a:tcPr/>
                </a:tc>
                <a:tc>
                  <a:txBody>
                    <a:bodyPr/>
                    <a:lstStyle/>
                    <a:p>
                      <a:pPr algn="ctr"/>
                      <a:endParaRPr lang="fr-FR" sz="1200">
                        <a:latin typeface="Times New Roman" panose="02020603050405020304" pitchFamily="18" charset="0"/>
                        <a:cs typeface="Times New Roman" panose="02020603050405020304" pitchFamily="18" charset="0"/>
                      </a:endParaRPr>
                    </a:p>
                    <a:p>
                      <a:pPr algn="ctr"/>
                      <a:r>
                        <a:rPr lang="fr-FR" sz="1200">
                          <a:latin typeface="Times New Roman" panose="02020603050405020304" pitchFamily="18" charset="0"/>
                          <a:cs typeface="Times New Roman" panose="02020603050405020304" pitchFamily="18" charset="0"/>
                        </a:rPr>
                        <a:t>50</a:t>
                      </a:r>
                    </a:p>
                    <a:p>
                      <a:pPr algn="ctr"/>
                      <a:r>
                        <a:rPr lang="fr-FR" sz="12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379137207"/>
                  </a:ext>
                </a:extLst>
              </a:tr>
              <a:tr h="0">
                <a:tc>
                  <a:txBody>
                    <a:bodyPr/>
                    <a:lstStyle/>
                    <a:p>
                      <a:r>
                        <a:rPr lang="fr-FR" sz="1200">
                          <a:latin typeface="Times New Roman" panose="02020603050405020304" pitchFamily="18" charset="0"/>
                          <a:cs typeface="Times New Roman" panose="02020603050405020304" pitchFamily="18" charset="0"/>
                        </a:rPr>
                        <a:t>Histoire familiale (n)</a:t>
                      </a:r>
                    </a:p>
                  </a:txBody>
                  <a:tcPr/>
                </a:tc>
                <a:tc>
                  <a:txBody>
                    <a:bodyPr/>
                    <a:lstStyle/>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0.0</a:t>
                      </a:r>
                      <a:endParaRPr lang="fr-FR" sz="1200" dirty="0">
                        <a:latin typeface="Times New Roman" panose="02020603050405020304" pitchFamily="18" charset="0"/>
                        <a:cs typeface="Times New Roman" panose="02020603050405020304" pitchFamily="18" charset="0"/>
                      </a:endParaRPr>
                    </a:p>
                  </a:txBody>
                  <a:tcPr/>
                </a:tc>
                <a:tc>
                  <a:txBody>
                    <a:bodyPr/>
                    <a:lstStyle/>
                    <a:p>
                      <a:pPr algn="ctr"/>
                      <a:r>
                        <a:rPr lang="fr-FR" sz="1200">
                          <a:latin typeface="Times New Roman" panose="02020603050405020304" pitchFamily="18" charset="0"/>
                          <a:cs typeface="Times New Roman" panose="02020603050405020304" pitchFamily="18" charset="0"/>
                        </a:rPr>
                        <a:t>0.0</a:t>
                      </a:r>
                    </a:p>
                  </a:txBody>
                  <a:tcPr/>
                </a:tc>
                <a:extLst>
                  <a:ext uri="{0D108BD9-81ED-4DB2-BD59-A6C34878D82A}">
                    <a16:rowId xmlns:a16="http://schemas.microsoft.com/office/drawing/2014/main" val="2327455271"/>
                  </a:ext>
                </a:extLst>
              </a:tr>
              <a:tr h="0">
                <a:tc>
                  <a:txBody>
                    <a:bodyPr/>
                    <a:lstStyle/>
                    <a:p>
                      <a:r>
                        <a:rPr lang="fr-FR" sz="1200">
                          <a:latin typeface="Times New Roman" panose="02020603050405020304" pitchFamily="18" charset="0"/>
                          <a:cs typeface="Times New Roman" panose="02020603050405020304" pitchFamily="18" charset="0"/>
                        </a:rPr>
                        <a:t>RPCU &gt;0.25 g/</a:t>
                      </a:r>
                      <a:r>
                        <a:rPr lang="fr-FR" sz="1200" err="1">
                          <a:latin typeface="Times New Roman" panose="02020603050405020304" pitchFamily="18" charset="0"/>
                          <a:cs typeface="Times New Roman" panose="02020603050405020304" pitchFamily="18" charset="0"/>
                        </a:rPr>
                        <a:t>mM</a:t>
                      </a:r>
                      <a:r>
                        <a:rPr lang="fr-FR" sz="1200">
                          <a:latin typeface="Times New Roman" panose="02020603050405020304" pitchFamily="18" charset="0"/>
                          <a:cs typeface="Times New Roman" panose="02020603050405020304" pitchFamily="18" charset="0"/>
                        </a:rPr>
                        <a:t> (%)</a:t>
                      </a:r>
                    </a:p>
                  </a:txBody>
                  <a:tcPr/>
                </a:tc>
                <a:tc>
                  <a:txBody>
                    <a:bodyPr/>
                    <a:lstStyle/>
                    <a:p>
                      <a:pPr algn="ctr"/>
                      <a:r>
                        <a:rPr lang="fr-FR" sz="1200">
                          <a:latin typeface="Times New Roman" panose="02020603050405020304" pitchFamily="18" charset="0"/>
                          <a:cs typeface="Times New Roman" panose="02020603050405020304" pitchFamily="18" charset="0"/>
                        </a:rPr>
                        <a:t>-</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80.0</a:t>
                      </a:r>
                      <a:endParaRPr lang="fr-FR"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9388456"/>
                  </a:ext>
                </a:extLst>
              </a:tr>
              <a:tr h="330894">
                <a:tc>
                  <a:txBody>
                    <a:bodyPr/>
                    <a:lstStyle/>
                    <a:p>
                      <a:r>
                        <a:rPr lang="fr-FR" sz="1200">
                          <a:latin typeface="Times New Roman" panose="02020603050405020304" pitchFamily="18" charset="0"/>
                          <a:cs typeface="Times New Roman" panose="02020603050405020304" pitchFamily="18" charset="0"/>
                        </a:rPr>
                        <a:t>LDH ↑ (%)</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94.3</a:t>
                      </a:r>
                      <a:endParaRPr lang="fr-FR" sz="1200">
                        <a:latin typeface="Times New Roman" panose="02020603050405020304" pitchFamily="18" charset="0"/>
                        <a:cs typeface="Times New Roman" panose="02020603050405020304" pitchFamily="18" charset="0"/>
                      </a:endParaRPr>
                    </a:p>
                  </a:txBody>
                  <a:tcPr/>
                </a:tc>
                <a:tc>
                  <a:txBody>
                    <a:bodyPr/>
                    <a:lstStyle/>
                    <a:p>
                      <a:pPr algn="ctr"/>
                      <a:r>
                        <a:rPr lang="fr-FR" sz="12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38228640"/>
                  </a:ext>
                </a:extLst>
              </a:tr>
              <a:tr h="0">
                <a:tc>
                  <a:txBody>
                    <a:bodyPr/>
                    <a:lstStyle/>
                    <a:p>
                      <a:r>
                        <a:rPr lang="fr-FR" sz="1200" dirty="0">
                          <a:latin typeface="Times New Roman" panose="02020603050405020304" pitchFamily="18" charset="0"/>
                          <a:cs typeface="Times New Roman" panose="02020603050405020304" pitchFamily="18" charset="0"/>
                        </a:rPr>
                        <a:t>Hémoglobine ↓ (%)</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85.7</a:t>
                      </a:r>
                      <a:r>
                        <a:rPr lang="fr-CA" sz="1200">
                          <a:effectLst/>
                          <a:latin typeface="Times New Roman" panose="02020603050405020304" pitchFamily="18" charset="0"/>
                          <a:cs typeface="Times New Roman" panose="02020603050405020304" pitchFamily="18" charset="0"/>
                        </a:rPr>
                        <a:t> </a:t>
                      </a:r>
                      <a:endParaRPr lang="fr-FR" sz="1200">
                        <a:latin typeface="Times New Roman" panose="02020603050405020304" pitchFamily="18" charset="0"/>
                        <a:cs typeface="Times New Roman" panose="02020603050405020304" pitchFamily="18" charset="0"/>
                      </a:endParaRPr>
                    </a:p>
                  </a:txBody>
                  <a:tcPr/>
                </a:tc>
                <a:tc>
                  <a:txBody>
                    <a:bodyPr/>
                    <a:lstStyle/>
                    <a:p>
                      <a:pPr algn="ctr"/>
                      <a:r>
                        <a:rPr lang="fr-FR" sz="12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06968610"/>
                  </a:ext>
                </a:extLst>
              </a:tr>
              <a:tr h="184920">
                <a:tc>
                  <a:txBody>
                    <a:bodyPr/>
                    <a:lstStyle/>
                    <a:p>
                      <a:r>
                        <a:rPr lang="fr-FR" sz="1200">
                          <a:latin typeface="Times New Roman" panose="02020603050405020304" pitchFamily="18" charset="0"/>
                          <a:cs typeface="Times New Roman" panose="02020603050405020304" pitchFamily="18" charset="0"/>
                        </a:rPr>
                        <a:t>Plaquettes ↓ (%)</a:t>
                      </a:r>
                    </a:p>
                  </a:txBody>
                  <a:tcPr/>
                </a:tc>
                <a:tc>
                  <a:txBody>
                    <a:bodyPr/>
                    <a:lstStyle/>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82.9</a:t>
                      </a:r>
                      <a:r>
                        <a:rPr lang="fr-CA" sz="1200" dirty="0">
                          <a:effectLst/>
                          <a:latin typeface="Times New Roman" panose="02020603050405020304" pitchFamily="18" charset="0"/>
                          <a:cs typeface="Times New Roman" panose="02020603050405020304" pitchFamily="18" charset="0"/>
                        </a:rPr>
                        <a:t> </a:t>
                      </a:r>
                      <a:endParaRPr lang="fr-FR" sz="1200" dirty="0">
                        <a:latin typeface="Times New Roman" panose="02020603050405020304" pitchFamily="18" charset="0"/>
                        <a:cs typeface="Times New Roman" panose="02020603050405020304" pitchFamily="18" charset="0"/>
                      </a:endParaRPr>
                    </a:p>
                  </a:txBody>
                  <a:tcPr/>
                </a:tc>
                <a:tc>
                  <a:txBody>
                    <a:bodyPr/>
                    <a:lstStyle/>
                    <a:p>
                      <a:pPr algn="ctr"/>
                      <a:r>
                        <a:rPr lang="fr-FR" sz="120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950402129"/>
                  </a:ext>
                </a:extLst>
              </a:tr>
              <a:tr h="0">
                <a:tc>
                  <a:txBody>
                    <a:bodyPr/>
                    <a:lstStyle/>
                    <a:p>
                      <a:r>
                        <a:rPr lang="fr-FR" sz="1200">
                          <a:latin typeface="Times New Roman" panose="02020603050405020304" pitchFamily="18" charset="0"/>
                          <a:cs typeface="Times New Roman" panose="02020603050405020304" pitchFamily="18" charset="0"/>
                        </a:rPr>
                        <a:t>C3 ↓ (%)</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36.7</a:t>
                      </a:r>
                      <a:r>
                        <a:rPr lang="fr-CA" sz="1200">
                          <a:effectLst/>
                          <a:latin typeface="Times New Roman" panose="02020603050405020304" pitchFamily="18" charset="0"/>
                          <a:cs typeface="Times New Roman" panose="02020603050405020304" pitchFamily="18" charset="0"/>
                        </a:rPr>
                        <a:t> </a:t>
                      </a:r>
                      <a:endParaRPr lang="fr-FR" sz="1200">
                        <a:latin typeface="Times New Roman" panose="02020603050405020304" pitchFamily="18" charset="0"/>
                        <a:cs typeface="Times New Roman" panose="02020603050405020304" pitchFamily="18" charset="0"/>
                      </a:endParaRP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77.8</a:t>
                      </a:r>
                      <a:endParaRPr lang="fr-FR"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59573258"/>
                  </a:ext>
                </a:extLst>
              </a:tr>
              <a:tr h="1485746">
                <a:tc>
                  <a:txBody>
                    <a:bodyPr/>
                    <a:lstStyle/>
                    <a:p>
                      <a:r>
                        <a:rPr lang="fr-FR" sz="1200" dirty="0" err="1">
                          <a:latin typeface="Times New Roman" panose="02020603050405020304" pitchFamily="18" charset="0"/>
                          <a:cs typeface="Times New Roman" panose="02020603050405020304" pitchFamily="18" charset="0"/>
                        </a:rPr>
                        <a:t>DFGe</a:t>
                      </a:r>
                      <a:r>
                        <a:rPr lang="fr-FR" sz="1200" dirty="0">
                          <a:latin typeface="Times New Roman" panose="02020603050405020304" pitchFamily="18" charset="0"/>
                          <a:cs typeface="Times New Roman" panose="02020603050405020304" pitchFamily="18" charset="0"/>
                        </a:rPr>
                        <a:t>: n (%)</a:t>
                      </a:r>
                    </a:p>
                    <a:p>
                      <a:r>
                        <a:rPr lang="fr-FR" sz="1200" dirty="0">
                          <a:latin typeface="Times New Roman" panose="02020603050405020304" pitchFamily="18" charset="0"/>
                          <a:cs typeface="Times New Roman" panose="02020603050405020304" pitchFamily="18" charset="0"/>
                        </a:rPr>
                        <a:t>     &gt;90</a:t>
                      </a:r>
                    </a:p>
                    <a:p>
                      <a:r>
                        <a:rPr lang="fr-FR" sz="1200" dirty="0">
                          <a:latin typeface="Times New Roman" panose="02020603050405020304" pitchFamily="18" charset="0"/>
                          <a:cs typeface="Times New Roman" panose="02020603050405020304" pitchFamily="18" charset="0"/>
                        </a:rPr>
                        <a:t>     60-89</a:t>
                      </a:r>
                    </a:p>
                    <a:p>
                      <a:r>
                        <a:rPr lang="fr-FR" sz="1200" dirty="0">
                          <a:latin typeface="Times New Roman" panose="02020603050405020304" pitchFamily="18" charset="0"/>
                          <a:cs typeface="Times New Roman" panose="02020603050405020304" pitchFamily="18" charset="0"/>
                        </a:rPr>
                        <a:t>     45-59</a:t>
                      </a:r>
                    </a:p>
                    <a:p>
                      <a:r>
                        <a:rPr lang="fr-FR" sz="1200" dirty="0">
                          <a:latin typeface="Times New Roman" panose="02020603050405020304" pitchFamily="18" charset="0"/>
                          <a:cs typeface="Times New Roman" panose="02020603050405020304" pitchFamily="18" charset="0"/>
                        </a:rPr>
                        <a:t>     30-44</a:t>
                      </a:r>
                    </a:p>
                    <a:p>
                      <a:r>
                        <a:rPr lang="fr-FR" sz="1200" dirty="0">
                          <a:latin typeface="Times New Roman" panose="02020603050405020304" pitchFamily="18" charset="0"/>
                          <a:cs typeface="Times New Roman" panose="02020603050405020304" pitchFamily="18" charset="0"/>
                        </a:rPr>
                        <a:t>     15-29</a:t>
                      </a:r>
                    </a:p>
                    <a:p>
                      <a:r>
                        <a:rPr lang="fr-FR" sz="1200" dirty="0">
                          <a:latin typeface="Times New Roman" panose="02020603050405020304" pitchFamily="18" charset="0"/>
                          <a:cs typeface="Times New Roman" panose="02020603050405020304" pitchFamily="18" charset="0"/>
                        </a:rPr>
                        <a:t>     &lt;15</a:t>
                      </a:r>
                    </a:p>
                    <a:p>
                      <a:r>
                        <a:rPr lang="fr-FR" sz="1200" dirty="0">
                          <a:latin typeface="Times New Roman" panose="02020603050405020304" pitchFamily="18" charset="0"/>
                          <a:cs typeface="Times New Roman" panose="02020603050405020304" pitchFamily="18" charset="0"/>
                        </a:rPr>
                        <a:t>     &lt;29</a:t>
                      </a:r>
                    </a:p>
                  </a:txBody>
                  <a:tcPr/>
                </a:tc>
                <a:tc>
                  <a:txBody>
                    <a:bodyPr/>
                    <a:lstStyle/>
                    <a:p>
                      <a:pPr algn="ctr"/>
                      <a:endParaRPr lang="fr-FR" sz="1200" dirty="0">
                        <a:latin typeface="Times New Roman" panose="02020603050405020304" pitchFamily="18" charset="0"/>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0 (0)</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0 (0)</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2 (5.7)</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3 (8.6)</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12 (34.3)</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18 (51.4)</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dirty="0">
                          <a:solidFill>
                            <a:schemeClr val="dk1"/>
                          </a:solidFill>
                          <a:effectLst/>
                          <a:latin typeface="Times New Roman" panose="02020603050405020304" pitchFamily="18" charset="0"/>
                          <a:ea typeface="+mn-ea"/>
                          <a:cs typeface="Times New Roman" panose="02020603050405020304" pitchFamily="18" charset="0"/>
                        </a:rPr>
                        <a:t>30 (85.7)</a:t>
                      </a:r>
                      <a:endParaRPr lang="fr-FR" sz="1200" dirty="0">
                        <a:latin typeface="Times New Roman" panose="02020603050405020304" pitchFamily="18" charset="0"/>
                        <a:cs typeface="Times New Roman" panose="02020603050405020304" pitchFamily="18" charset="0"/>
                      </a:endParaRPr>
                    </a:p>
                  </a:txBody>
                  <a:tcPr/>
                </a:tc>
                <a:tc>
                  <a:txBody>
                    <a:bodyPr/>
                    <a:lstStyle/>
                    <a:p>
                      <a:pPr algn="ctr"/>
                      <a:endParaRPr lang="fr-FR" sz="1200">
                        <a:latin typeface="Times New Roman" panose="02020603050405020304" pitchFamily="18" charset="0"/>
                        <a:cs typeface="Times New Roman" panose="02020603050405020304" pitchFamily="18" charset="0"/>
                      </a:endParaRP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3 (33.3)</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1 (11.1)</a:t>
                      </a:r>
                      <a:r>
                        <a:rPr lang="fr-CA" sz="1200">
                          <a:effectLst/>
                          <a:latin typeface="Times New Roman" panose="02020603050405020304" pitchFamily="18" charset="0"/>
                          <a:cs typeface="Times New Roman" panose="02020603050405020304" pitchFamily="18" charset="0"/>
                        </a:rPr>
                        <a:t> </a:t>
                      </a: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1 (11.1)</a:t>
                      </a: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2 (22.2)</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3 (33.3)</a:t>
                      </a:r>
                      <a:r>
                        <a:rPr lang="fr-CA" sz="1200">
                          <a:effectLst/>
                          <a:latin typeface="Times New Roman" panose="02020603050405020304" pitchFamily="18" charset="0"/>
                          <a:cs typeface="Times New Roman" panose="02020603050405020304" pitchFamily="18" charset="0"/>
                        </a:rPr>
                        <a:t> </a:t>
                      </a: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0 (0.0)</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3 (33.3)</a:t>
                      </a:r>
                      <a:endParaRPr lang="fr-FR"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179860"/>
                  </a:ext>
                </a:extLst>
              </a:tr>
              <a:tr h="0">
                <a:tc>
                  <a:txBody>
                    <a:bodyPr/>
                    <a:lstStyle/>
                    <a:p>
                      <a:r>
                        <a:rPr lang="fr-FR" sz="1200" err="1">
                          <a:latin typeface="Times New Roman" panose="02020603050405020304" pitchFamily="18" charset="0"/>
                          <a:cs typeface="Times New Roman" panose="02020603050405020304" pitchFamily="18" charset="0"/>
                        </a:rPr>
                        <a:t>Dialyse:n</a:t>
                      </a:r>
                      <a:r>
                        <a:rPr lang="fr-FR" sz="1200">
                          <a:latin typeface="Times New Roman" panose="02020603050405020304" pitchFamily="18" charset="0"/>
                          <a:cs typeface="Times New Roman" panose="02020603050405020304" pitchFamily="18" charset="0"/>
                        </a:rPr>
                        <a:t> (%)</a:t>
                      </a:r>
                    </a:p>
                  </a:txBody>
                  <a:tcPr/>
                </a:tc>
                <a:tc>
                  <a:txBody>
                    <a:bodyPr/>
                    <a:lstStyle/>
                    <a:p>
                      <a:pPr algn="ctr"/>
                      <a:r>
                        <a:rPr lang="en-US" sz="1200" kern="1200">
                          <a:solidFill>
                            <a:schemeClr val="dk1"/>
                          </a:solidFill>
                          <a:effectLst/>
                          <a:latin typeface="Times New Roman" panose="02020603050405020304" pitchFamily="18" charset="0"/>
                          <a:ea typeface="+mn-ea"/>
                          <a:cs typeface="Times New Roman" panose="02020603050405020304" pitchFamily="18" charset="0"/>
                        </a:rPr>
                        <a:t>27 (77.1)</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r>
                        <a:rPr lang="en-US" sz="1200" kern="1200" dirty="0">
                          <a:solidFill>
                            <a:schemeClr val="dk1"/>
                          </a:solidFill>
                          <a:effectLst/>
                          <a:latin typeface="Times New Roman" panose="02020603050405020304" pitchFamily="18" charset="0"/>
                          <a:ea typeface="+mn-ea"/>
                          <a:cs typeface="Times New Roman" panose="02020603050405020304" pitchFamily="18" charset="0"/>
                        </a:rPr>
                        <a:t>4 (40.0)</a:t>
                      </a:r>
                      <a:endParaRPr lang="fr-F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7028529"/>
                  </a:ext>
                </a:extLst>
              </a:tr>
              <a:tr h="0">
                <a:tc>
                  <a:txBody>
                    <a:bodyPr/>
                    <a:lstStyle/>
                    <a:p>
                      <a:r>
                        <a:rPr lang="fr-FR" sz="1200" err="1">
                          <a:latin typeface="Times New Roman" panose="02020603050405020304" pitchFamily="18" charset="0"/>
                          <a:cs typeface="Times New Roman" panose="02020603050405020304" pitchFamily="18" charset="0"/>
                        </a:rPr>
                        <a:t>Transplantation:n</a:t>
                      </a:r>
                      <a:r>
                        <a:rPr lang="fr-FR" sz="1200">
                          <a:latin typeface="Times New Roman" panose="02020603050405020304" pitchFamily="18" charset="0"/>
                          <a:cs typeface="Times New Roman" panose="02020603050405020304" pitchFamily="18" charset="0"/>
                        </a:rPr>
                        <a:t> (%)</a:t>
                      </a:r>
                    </a:p>
                  </a:txBody>
                  <a:tcPr/>
                </a:tc>
                <a:tc>
                  <a:txBody>
                    <a:bodyPr/>
                    <a:lstStyle/>
                    <a:p>
                      <a:pPr algn="ctr"/>
                      <a:r>
                        <a:rPr lang="en-US" sz="1200" kern="1200">
                          <a:solidFill>
                            <a:schemeClr val="dk1"/>
                          </a:solidFill>
                          <a:effectLst/>
                          <a:latin typeface="Times New Roman" panose="02020603050405020304" pitchFamily="18" charset="0"/>
                          <a:ea typeface="+mn-ea"/>
                          <a:cs typeface="Times New Roman" panose="02020603050405020304" pitchFamily="18" charset="0"/>
                        </a:rPr>
                        <a:t>11 (31.4)</a:t>
                      </a:r>
                      <a:endParaRPr lang="fr-FR" sz="1200">
                        <a:latin typeface="Times New Roman" panose="02020603050405020304" pitchFamily="18" charset="0"/>
                        <a:cs typeface="Times New Roman" panose="02020603050405020304" pitchFamily="18" charset="0"/>
                      </a:endParaRPr>
                    </a:p>
                  </a:txBody>
                  <a:tcPr/>
                </a:tc>
                <a:tc>
                  <a:txBody>
                    <a:bodyPr/>
                    <a:lstStyle/>
                    <a:p>
                      <a:pPr algn="ctr"/>
                      <a:r>
                        <a:rPr lang="en-US" sz="1200" kern="1200">
                          <a:solidFill>
                            <a:schemeClr val="dk1"/>
                          </a:solidFill>
                          <a:effectLst/>
                          <a:latin typeface="Times New Roman" panose="02020603050405020304" pitchFamily="18" charset="0"/>
                          <a:ea typeface="+mn-ea"/>
                          <a:cs typeface="Times New Roman" panose="02020603050405020304" pitchFamily="18" charset="0"/>
                        </a:rPr>
                        <a:t>2 (20.0)</a:t>
                      </a:r>
                      <a:r>
                        <a:rPr lang="fr-CA" sz="1200">
                          <a:effectLst/>
                          <a:latin typeface="Times New Roman" panose="02020603050405020304" pitchFamily="18" charset="0"/>
                          <a:cs typeface="Times New Roman" panose="02020603050405020304" pitchFamily="18" charset="0"/>
                        </a:rPr>
                        <a:t> </a:t>
                      </a:r>
                      <a:endParaRPr lang="fr-FR"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9387574"/>
                  </a:ext>
                </a:extLst>
              </a:tr>
              <a:tr h="0">
                <a:tc>
                  <a:txBody>
                    <a:bodyPr/>
                    <a:lstStyle/>
                    <a:p>
                      <a:r>
                        <a:rPr lang="fr-FR" sz="1200">
                          <a:latin typeface="Times New Roman" panose="02020603050405020304" pitchFamily="18" charset="0"/>
                          <a:cs typeface="Times New Roman" panose="02020603050405020304" pitchFamily="18" charset="0"/>
                        </a:rPr>
                        <a:t>Anti-C5a:n (%)</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19 (54.3)</a:t>
                      </a:r>
                      <a:endParaRPr lang="fr-FR" sz="1200">
                        <a:latin typeface="Times New Roman" panose="02020603050405020304" pitchFamily="18" charset="0"/>
                        <a:cs typeface="Times New Roman" panose="02020603050405020304" pitchFamily="18" charset="0"/>
                      </a:endParaRP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US" sz="1200" kern="1200">
                          <a:solidFill>
                            <a:schemeClr val="dk1"/>
                          </a:solidFill>
                          <a:effectLst/>
                          <a:latin typeface="Times New Roman" panose="02020603050405020304" pitchFamily="18" charset="0"/>
                          <a:ea typeface="+mn-ea"/>
                          <a:cs typeface="Times New Roman" panose="02020603050405020304" pitchFamily="18" charset="0"/>
                        </a:rPr>
                        <a:t>4 (40.0</a:t>
                      </a:r>
                      <a:endParaRPr lang="fr-FR" sz="1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4501683"/>
                  </a:ext>
                </a:extLst>
              </a:tr>
              <a:tr h="330894">
                <a:tc>
                  <a:txBody>
                    <a:bodyPr/>
                    <a:lstStyle/>
                    <a:p>
                      <a:r>
                        <a:rPr lang="fr-FR" sz="1200" err="1">
                          <a:latin typeface="Times New Roman" panose="02020603050405020304" pitchFamily="18" charset="0"/>
                          <a:cs typeface="Times New Roman" panose="02020603050405020304" pitchFamily="18" charset="0"/>
                        </a:rPr>
                        <a:t>Décès:n</a:t>
                      </a:r>
                      <a:r>
                        <a:rPr lang="fr-FR" sz="1200">
                          <a:latin typeface="Times New Roman" panose="02020603050405020304" pitchFamily="18" charset="0"/>
                          <a:cs typeface="Times New Roman" panose="02020603050405020304" pitchFamily="18" charset="0"/>
                        </a:rPr>
                        <a:t> (%)</a:t>
                      </a:r>
                    </a:p>
                  </a:txBody>
                  <a:tcPr/>
                </a:tc>
                <a:tc>
                  <a:txBody>
                    <a:bodyPr/>
                    <a:lstStyle/>
                    <a:p>
                      <a:pPr algn="ctr"/>
                      <a:r>
                        <a:rPr lang="en-CA" sz="1200" kern="1200">
                          <a:solidFill>
                            <a:schemeClr val="dk1"/>
                          </a:solidFill>
                          <a:effectLst/>
                          <a:latin typeface="Times New Roman" panose="02020603050405020304" pitchFamily="18" charset="0"/>
                          <a:ea typeface="+mn-ea"/>
                          <a:cs typeface="Times New Roman" panose="02020603050405020304" pitchFamily="18" charset="0"/>
                        </a:rPr>
                        <a:t>2 (5.7)</a:t>
                      </a:r>
                      <a:endParaRPr lang="fr-FR" sz="1200">
                        <a:latin typeface="Times New Roman" panose="02020603050405020304" pitchFamily="18" charset="0"/>
                        <a:cs typeface="Times New Roman" panose="02020603050405020304" pitchFamily="18" charset="0"/>
                      </a:endParaRP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rPr>
                        <a:t>0 (0.0)</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79630788"/>
                  </a:ext>
                </a:extLst>
              </a:tr>
            </a:tbl>
          </a:graphicData>
        </a:graphic>
      </p:graphicFrame>
      <p:graphicFrame>
        <p:nvGraphicFramePr>
          <p:cNvPr id="25" name="Tableau 24">
            <a:extLst>
              <a:ext uri="{FF2B5EF4-FFF2-40B4-BE49-F238E27FC236}">
                <a16:creationId xmlns:a16="http://schemas.microsoft.com/office/drawing/2014/main" id="{B542BD10-CF8F-3544-8098-41AD78B85D52}"/>
              </a:ext>
            </a:extLst>
          </p:cNvPr>
          <p:cNvGraphicFramePr>
            <a:graphicFrameLocks noGrp="1"/>
          </p:cNvGraphicFramePr>
          <p:nvPr>
            <p:extLst>
              <p:ext uri="{D42A27DB-BD31-4B8C-83A1-F6EECF244321}">
                <p14:modId xmlns:p14="http://schemas.microsoft.com/office/powerpoint/2010/main" val="264706548"/>
              </p:ext>
            </p:extLst>
          </p:nvPr>
        </p:nvGraphicFramePr>
        <p:xfrm>
          <a:off x="7201209" y="9405207"/>
          <a:ext cx="4437788" cy="4483603"/>
        </p:xfrm>
        <a:graphic>
          <a:graphicData uri="http://schemas.openxmlformats.org/drawingml/2006/table">
            <a:tbl>
              <a:tblPr firstRow="1" bandRow="1">
                <a:tableStyleId>{5C22544A-7EE6-4342-B048-85BDC9FD1C3A}</a:tableStyleId>
              </a:tblPr>
              <a:tblGrid>
                <a:gridCol w="1445915">
                  <a:extLst>
                    <a:ext uri="{9D8B030D-6E8A-4147-A177-3AD203B41FA5}">
                      <a16:colId xmlns:a16="http://schemas.microsoft.com/office/drawing/2014/main" val="566088432"/>
                    </a:ext>
                  </a:extLst>
                </a:gridCol>
                <a:gridCol w="834820">
                  <a:extLst>
                    <a:ext uri="{9D8B030D-6E8A-4147-A177-3AD203B41FA5}">
                      <a16:colId xmlns:a16="http://schemas.microsoft.com/office/drawing/2014/main" val="4277335262"/>
                    </a:ext>
                  </a:extLst>
                </a:gridCol>
                <a:gridCol w="965116">
                  <a:extLst>
                    <a:ext uri="{9D8B030D-6E8A-4147-A177-3AD203B41FA5}">
                      <a16:colId xmlns:a16="http://schemas.microsoft.com/office/drawing/2014/main" val="1864412868"/>
                    </a:ext>
                  </a:extLst>
                </a:gridCol>
                <a:gridCol w="1191937">
                  <a:extLst>
                    <a:ext uri="{9D8B030D-6E8A-4147-A177-3AD203B41FA5}">
                      <a16:colId xmlns:a16="http://schemas.microsoft.com/office/drawing/2014/main" val="2106858413"/>
                    </a:ext>
                  </a:extLst>
                </a:gridCol>
              </a:tblGrid>
              <a:tr h="368803">
                <a:tc gridSpan="4">
                  <a:txBody>
                    <a:bodyPr/>
                    <a:lstStyle/>
                    <a:p>
                      <a:pPr algn="ctr"/>
                      <a:r>
                        <a:rPr lang="fr-FR" sz="1400" b="1" dirty="0">
                          <a:latin typeface="Times New Roman" panose="02020603050405020304" pitchFamily="18" charset="0"/>
                          <a:cs typeface="Times New Roman" panose="02020603050405020304" pitchFamily="18" charset="0"/>
                        </a:rPr>
                        <a:t>Tableau 3 </a:t>
                      </a:r>
                      <a:r>
                        <a:rPr lang="fr-FR" sz="1400" b="0" dirty="0">
                          <a:latin typeface="Times New Roman" panose="02020603050405020304" pitchFamily="18" charset="0"/>
                          <a:cs typeface="Times New Roman" panose="02020603050405020304" pitchFamily="18" charset="0"/>
                        </a:rPr>
                        <a:t>: Analyses spécialisées du complément</a:t>
                      </a: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pPr algn="ctr"/>
                      <a:endParaRPr lang="fr-FR" sz="1400" dirty="0"/>
                    </a:p>
                  </a:txBody>
                  <a:tcPr/>
                </a:tc>
                <a:extLst>
                  <a:ext uri="{0D108BD9-81ED-4DB2-BD59-A6C34878D82A}">
                    <a16:rowId xmlns:a16="http://schemas.microsoft.com/office/drawing/2014/main" val="1102701058"/>
                  </a:ext>
                </a:extLst>
              </a:tr>
              <a:tr h="454688">
                <a:tc>
                  <a:txBody>
                    <a:bodyPr/>
                    <a:lstStyle/>
                    <a:p>
                      <a:endParaRPr lang="fr-FR" sz="1200">
                        <a:latin typeface="Times New Roman" panose="02020603050405020304" pitchFamily="18" charset="0"/>
                        <a:cs typeface="Times New Roman" panose="02020603050405020304" pitchFamily="18" charset="0"/>
                      </a:endParaRPr>
                    </a:p>
                  </a:txBody>
                  <a:tcPr>
                    <a:solidFill>
                      <a:srgbClr val="C5370E"/>
                    </a:solidFill>
                  </a:tcPr>
                </a:tc>
                <a:tc>
                  <a:txBody>
                    <a:bodyPr/>
                    <a:lstStyle/>
                    <a:p>
                      <a:pPr algn="ctr"/>
                      <a:r>
                        <a:rPr lang="fr-FR" sz="1200" dirty="0">
                          <a:solidFill>
                            <a:schemeClr val="bg1"/>
                          </a:solidFill>
                          <a:latin typeface="Times New Roman" panose="02020603050405020304" pitchFamily="18" charset="0"/>
                          <a:cs typeface="Times New Roman" panose="02020603050405020304" pitchFamily="18" charset="0"/>
                        </a:rPr>
                        <a:t>n testés</a:t>
                      </a:r>
                    </a:p>
                    <a:p>
                      <a:pPr algn="ctr"/>
                      <a:r>
                        <a:rPr lang="fr-FR" sz="1200" dirty="0">
                          <a:solidFill>
                            <a:schemeClr val="bg1"/>
                          </a:solidFill>
                          <a:latin typeface="Times New Roman" panose="02020603050405020304" pitchFamily="18" charset="0"/>
                          <a:cs typeface="Times New Roman" panose="02020603050405020304" pitchFamily="18" charset="0"/>
                        </a:rPr>
                        <a:t>% du total</a:t>
                      </a:r>
                    </a:p>
                  </a:txBody>
                  <a:tcPr>
                    <a:solidFill>
                      <a:srgbClr val="C5370E"/>
                    </a:solidFill>
                  </a:tcPr>
                </a:tc>
                <a:tc>
                  <a:txBody>
                    <a:bodyPr/>
                    <a:lstStyle/>
                    <a:p>
                      <a:pPr algn="ctr"/>
                      <a:r>
                        <a:rPr lang="fr-FR" sz="1200" dirty="0">
                          <a:solidFill>
                            <a:schemeClr val="bg1"/>
                          </a:solidFill>
                          <a:latin typeface="Times New Roman" panose="02020603050405020304" pitchFamily="18" charset="0"/>
                          <a:cs typeface="Times New Roman" panose="02020603050405020304" pitchFamily="18" charset="0"/>
                        </a:rPr>
                        <a:t>n anormaux</a:t>
                      </a:r>
                    </a:p>
                    <a:p>
                      <a:pPr algn="ctr"/>
                      <a:r>
                        <a:rPr lang="fr-FR" sz="1200" dirty="0">
                          <a:solidFill>
                            <a:schemeClr val="bg1"/>
                          </a:solidFill>
                          <a:latin typeface="Times New Roman" panose="02020603050405020304" pitchFamily="18" charset="0"/>
                          <a:cs typeface="Times New Roman" panose="02020603050405020304" pitchFamily="18" charset="0"/>
                        </a:rPr>
                        <a:t>% des tests</a:t>
                      </a:r>
                    </a:p>
                  </a:txBody>
                  <a:tcPr>
                    <a:solidFill>
                      <a:srgbClr val="C5370E"/>
                    </a:solidFill>
                  </a:tcPr>
                </a:tc>
                <a:tc>
                  <a:txBody>
                    <a:bodyPr/>
                    <a:lstStyle/>
                    <a:p>
                      <a:pPr algn="ctr"/>
                      <a:r>
                        <a:rPr lang="fr-FR" sz="1200">
                          <a:solidFill>
                            <a:schemeClr val="bg1"/>
                          </a:solidFill>
                          <a:latin typeface="Times New Roman" panose="02020603050405020304" pitchFamily="18" charset="0"/>
                          <a:cs typeface="Times New Roman" panose="02020603050405020304" pitchFamily="18" charset="0"/>
                        </a:rPr>
                        <a:t>Moyenne</a:t>
                      </a:r>
                    </a:p>
                    <a:p>
                      <a:pPr algn="ctr"/>
                      <a:r>
                        <a:rPr lang="fr-FR" sz="1200">
                          <a:solidFill>
                            <a:schemeClr val="bg1"/>
                          </a:solidFill>
                          <a:latin typeface="Times New Roman" panose="02020603050405020304" pitchFamily="18" charset="0"/>
                          <a:cs typeface="Times New Roman" panose="02020603050405020304" pitchFamily="18" charset="0"/>
                        </a:rPr>
                        <a:t>Valeur normale</a:t>
                      </a:r>
                    </a:p>
                  </a:txBody>
                  <a:tcPr>
                    <a:solidFill>
                      <a:srgbClr val="C5370E"/>
                    </a:solidFill>
                  </a:tcPr>
                </a:tc>
                <a:extLst>
                  <a:ext uri="{0D108BD9-81ED-4DB2-BD59-A6C34878D82A}">
                    <a16:rowId xmlns:a16="http://schemas.microsoft.com/office/drawing/2014/main" val="2736838169"/>
                  </a:ext>
                </a:extLst>
              </a:tr>
              <a:tr h="454688">
                <a:tc>
                  <a:txBody>
                    <a:bodyPr/>
                    <a:lstStyle/>
                    <a:p>
                      <a:pPr algn="l"/>
                      <a:r>
                        <a:rPr lang="fr-FR" sz="1200">
                          <a:latin typeface="Times New Roman" panose="02020603050405020304" pitchFamily="18" charset="0"/>
                          <a:cs typeface="Times New Roman" panose="02020603050405020304" pitchFamily="18" charset="0"/>
                        </a:rPr>
                        <a:t>Facteur H</a:t>
                      </a:r>
                    </a:p>
                  </a:txBody>
                  <a:tcPr/>
                </a:tc>
                <a:tc>
                  <a:txBody>
                    <a:bodyPr/>
                    <a:lstStyle/>
                    <a:p>
                      <a:pPr algn="ctr"/>
                      <a:r>
                        <a:rPr lang="fr-FR" sz="1200">
                          <a:latin typeface="Times New Roman" panose="02020603050405020304" pitchFamily="18" charset="0"/>
                          <a:cs typeface="Times New Roman" panose="02020603050405020304" pitchFamily="18" charset="0"/>
                        </a:rPr>
                        <a:t>35</a:t>
                      </a:r>
                    </a:p>
                    <a:p>
                      <a:pPr algn="ctr"/>
                      <a:r>
                        <a:rPr lang="fr-FR" sz="1200">
                          <a:latin typeface="Times New Roman" panose="02020603050405020304" pitchFamily="18" charset="0"/>
                          <a:cs typeface="Times New Roman" panose="02020603050405020304" pitchFamily="18" charset="0"/>
                        </a:rPr>
                        <a:t>77.8</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rPr>
                        <a:t>6</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rPr>
                        <a:t>17.1</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Times New Roman" panose="02020603050405020304" pitchFamily="18" charset="0"/>
                          <a:ea typeface="+mn-ea"/>
                          <a:cs typeface="Times New Roman" panose="02020603050405020304" pitchFamily="18" charset="0"/>
                        </a:rPr>
                        <a:t>575 </a:t>
                      </a: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a:t>
                      </a:r>
                      <a:r>
                        <a:rPr lang="fr-CA" sz="1200" kern="1200" dirty="0">
                          <a:solidFill>
                            <a:schemeClr val="dk1"/>
                          </a:solidFill>
                          <a:effectLst/>
                          <a:latin typeface="Times New Roman" panose="02020603050405020304" pitchFamily="18" charset="0"/>
                          <a:ea typeface="+mn-ea"/>
                          <a:cs typeface="Times New Roman" panose="02020603050405020304" pitchFamily="18" charset="0"/>
                        </a:rPr>
                        <a:t> 119</a:t>
                      </a:r>
                    </a:p>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Times New Roman" panose="02020603050405020304" pitchFamily="18" charset="0"/>
                          <a:ea typeface="+mn-ea"/>
                          <a:cs typeface="Times New Roman" panose="02020603050405020304" pitchFamily="18" charset="0"/>
                        </a:rPr>
                        <a:t>441-761 mg/L </a:t>
                      </a:r>
                    </a:p>
                  </a:txBody>
                  <a:tcPr/>
                </a:tc>
                <a:extLst>
                  <a:ext uri="{0D108BD9-81ED-4DB2-BD59-A6C34878D82A}">
                    <a16:rowId xmlns:a16="http://schemas.microsoft.com/office/drawing/2014/main" val="3083264103"/>
                  </a:ext>
                </a:extLst>
              </a:tr>
              <a:tr h="454688">
                <a:tc>
                  <a:txBody>
                    <a:bodyPr/>
                    <a:lstStyle/>
                    <a:p>
                      <a:pPr algn="l"/>
                      <a:r>
                        <a:rPr lang="fr-FR" sz="1200">
                          <a:latin typeface="Times New Roman" panose="02020603050405020304" pitchFamily="18" charset="0"/>
                          <a:cs typeface="Times New Roman" panose="02020603050405020304" pitchFamily="18" charset="0"/>
                        </a:rPr>
                        <a:t>Facteur B</a:t>
                      </a:r>
                    </a:p>
                  </a:txBody>
                  <a:tcPr/>
                </a:tc>
                <a:tc>
                  <a:txBody>
                    <a:bodyPr/>
                    <a:lstStyle/>
                    <a:p>
                      <a:pPr algn="ctr"/>
                      <a:r>
                        <a:rPr lang="fr-FR" sz="1200">
                          <a:latin typeface="Times New Roman" panose="02020603050405020304" pitchFamily="18" charset="0"/>
                          <a:cs typeface="Times New Roman" panose="02020603050405020304" pitchFamily="18" charset="0"/>
                        </a:rPr>
                        <a:t>20</a:t>
                      </a:r>
                    </a:p>
                    <a:p>
                      <a:pPr algn="ctr"/>
                      <a:r>
                        <a:rPr lang="fr-FR" sz="1200">
                          <a:latin typeface="Times New Roman" panose="02020603050405020304" pitchFamily="18" charset="0"/>
                          <a:cs typeface="Times New Roman" panose="02020603050405020304" pitchFamily="18" charset="0"/>
                        </a:rPr>
                        <a:t>44.4</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5</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25.0</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a:solidFill>
                            <a:schemeClr val="dk1"/>
                          </a:solidFill>
                          <a:effectLst/>
                          <a:latin typeface="Times New Roman" panose="02020603050405020304" pitchFamily="18" charset="0"/>
                          <a:ea typeface="+mn-ea"/>
                          <a:cs typeface="Times New Roman" panose="02020603050405020304" pitchFamily="18" charset="0"/>
                        </a:rPr>
                        <a:t>354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111</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173-453 mg/L</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50810978"/>
                  </a:ext>
                </a:extLst>
              </a:tr>
              <a:tr h="454688">
                <a:tc>
                  <a:txBody>
                    <a:bodyPr/>
                    <a:lstStyle/>
                    <a:p>
                      <a:pPr algn="l"/>
                      <a:r>
                        <a:rPr lang="fr-FR" sz="1200">
                          <a:latin typeface="Times New Roman" panose="02020603050405020304" pitchFamily="18" charset="0"/>
                          <a:cs typeface="Times New Roman" panose="02020603050405020304" pitchFamily="18" charset="0"/>
                        </a:rPr>
                        <a:t>Facteur I</a:t>
                      </a:r>
                    </a:p>
                  </a:txBody>
                  <a:tcPr/>
                </a:tc>
                <a:tc>
                  <a:txBody>
                    <a:bodyPr/>
                    <a:lstStyle/>
                    <a:p>
                      <a:pPr algn="ctr"/>
                      <a:r>
                        <a:rPr lang="fr-FR" sz="1200">
                          <a:latin typeface="Times New Roman" panose="02020603050405020304" pitchFamily="18" charset="0"/>
                          <a:cs typeface="Times New Roman" panose="02020603050405020304" pitchFamily="18" charset="0"/>
                        </a:rPr>
                        <a:t>8</a:t>
                      </a:r>
                    </a:p>
                    <a:p>
                      <a:pPr algn="ctr"/>
                      <a:r>
                        <a:rPr lang="fr-FR" sz="1200">
                          <a:latin typeface="Times New Roman" panose="02020603050405020304" pitchFamily="18" charset="0"/>
                          <a:cs typeface="Times New Roman" panose="02020603050405020304" pitchFamily="18" charset="0"/>
                        </a:rPr>
                        <a:t>17.8</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rPr>
                        <a:t>0</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rPr>
                        <a:t>0.0</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Times New Roman" panose="02020603050405020304" pitchFamily="18" charset="0"/>
                          <a:ea typeface="+mn-ea"/>
                          <a:cs typeface="Times New Roman" panose="02020603050405020304" pitchFamily="18" charset="0"/>
                        </a:rPr>
                        <a:t>1.44 </a:t>
                      </a: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 0.45</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0.6-1.4 U/mL</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14132962"/>
                  </a:ext>
                </a:extLst>
              </a:tr>
              <a:tr h="454688">
                <a:tc>
                  <a:txBody>
                    <a:bodyPr/>
                    <a:lstStyle/>
                    <a:p>
                      <a:pPr algn="l"/>
                      <a:r>
                        <a:rPr lang="fr-FR" sz="1200" dirty="0">
                          <a:latin typeface="Times New Roman" panose="02020603050405020304" pitchFamily="18" charset="0"/>
                          <a:cs typeface="Times New Roman" panose="02020603050405020304" pitchFamily="18" charset="0"/>
                        </a:rPr>
                        <a:t>C3NEF</a:t>
                      </a:r>
                    </a:p>
                  </a:txBody>
                  <a:tcPr/>
                </a:tc>
                <a:tc>
                  <a:txBody>
                    <a:bodyPr/>
                    <a:lstStyle/>
                    <a:p>
                      <a:pPr algn="ctr"/>
                      <a:r>
                        <a:rPr lang="fr-FR" sz="1200" dirty="0">
                          <a:latin typeface="Times New Roman" panose="02020603050405020304" pitchFamily="18" charset="0"/>
                          <a:cs typeface="Times New Roman" panose="02020603050405020304" pitchFamily="18" charset="0"/>
                        </a:rPr>
                        <a:t>26</a:t>
                      </a:r>
                    </a:p>
                    <a:p>
                      <a:pPr algn="ctr"/>
                      <a:r>
                        <a:rPr lang="fr-FR" sz="1200" dirty="0">
                          <a:latin typeface="Times New Roman" panose="02020603050405020304" pitchFamily="18" charset="0"/>
                          <a:cs typeface="Times New Roman" panose="02020603050405020304" pitchFamily="18" charset="0"/>
                        </a:rPr>
                        <a:t>57.8</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2</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7.7</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Times New Roman" panose="02020603050405020304" pitchFamily="18" charset="0"/>
                          <a:ea typeface="+mn-ea"/>
                          <a:cs typeface="Times New Roman" panose="02020603050405020304" pitchFamily="18" charset="0"/>
                        </a:rPr>
                        <a:t>10.3 </a:t>
                      </a: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 15.5</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0.0-19.0%</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010041906"/>
                  </a:ext>
                </a:extLst>
              </a:tr>
              <a:tr h="454688">
                <a:tc>
                  <a:txBody>
                    <a:bodyPr/>
                    <a:lstStyle/>
                    <a:p>
                      <a:pPr algn="l"/>
                      <a:r>
                        <a:rPr lang="fr-FR" sz="1200">
                          <a:latin typeface="Times New Roman" panose="02020603050405020304" pitchFamily="18" charset="0"/>
                          <a:cs typeface="Times New Roman" panose="02020603050405020304" pitchFamily="18" charset="0"/>
                        </a:rPr>
                        <a:t>Plasminogène</a:t>
                      </a:r>
                    </a:p>
                  </a:txBody>
                  <a:tcPr/>
                </a:tc>
                <a:tc>
                  <a:txBody>
                    <a:bodyPr/>
                    <a:lstStyle/>
                    <a:p>
                      <a:pPr algn="ctr"/>
                      <a:r>
                        <a:rPr lang="fr-FR" sz="1200">
                          <a:latin typeface="Times New Roman" panose="02020603050405020304" pitchFamily="18" charset="0"/>
                          <a:cs typeface="Times New Roman" panose="02020603050405020304" pitchFamily="18" charset="0"/>
                        </a:rPr>
                        <a:t>17</a:t>
                      </a:r>
                    </a:p>
                    <a:p>
                      <a:pPr algn="ctr"/>
                      <a:r>
                        <a:rPr lang="fr-FR" sz="1200">
                          <a:latin typeface="Times New Roman" panose="02020603050405020304" pitchFamily="18" charset="0"/>
                          <a:cs typeface="Times New Roman" panose="02020603050405020304" pitchFamily="18" charset="0"/>
                        </a:rPr>
                        <a:t>37.8</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2</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11.8</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a:solidFill>
                            <a:schemeClr val="dk1"/>
                          </a:solidFill>
                          <a:effectLst/>
                          <a:latin typeface="Times New Roman" panose="02020603050405020304" pitchFamily="18" charset="0"/>
                          <a:ea typeface="+mn-ea"/>
                          <a:cs typeface="Times New Roman" panose="02020603050405020304" pitchFamily="18" charset="0"/>
                        </a:rPr>
                        <a:t>1.08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0.18</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0.88-1.37 U/mL</a:t>
                      </a:r>
                    </a:p>
                  </a:txBody>
                  <a:tcPr/>
                </a:tc>
                <a:extLst>
                  <a:ext uri="{0D108BD9-81ED-4DB2-BD59-A6C34878D82A}">
                    <a16:rowId xmlns:a16="http://schemas.microsoft.com/office/drawing/2014/main" val="1130297827"/>
                  </a:ext>
                </a:extLst>
              </a:tr>
              <a:tr h="454688">
                <a:tc>
                  <a:txBody>
                    <a:bodyPr/>
                    <a:lstStyle/>
                    <a:p>
                      <a:pPr algn="l"/>
                      <a:r>
                        <a:rPr lang="fr-FR" sz="1200">
                          <a:latin typeface="Times New Roman" panose="02020603050405020304" pitchFamily="18" charset="0"/>
                          <a:cs typeface="Times New Roman" panose="02020603050405020304" pitchFamily="18" charset="0"/>
                        </a:rPr>
                        <a:t>C5b-9 plasmatique</a:t>
                      </a:r>
                    </a:p>
                  </a:txBody>
                  <a:tcPr/>
                </a:tc>
                <a:tc>
                  <a:txBody>
                    <a:bodyPr/>
                    <a:lstStyle/>
                    <a:p>
                      <a:pPr algn="ctr"/>
                      <a:r>
                        <a:rPr lang="fr-FR" sz="1200">
                          <a:latin typeface="Times New Roman" panose="02020603050405020304" pitchFamily="18" charset="0"/>
                          <a:cs typeface="Times New Roman" panose="02020603050405020304" pitchFamily="18" charset="0"/>
                        </a:rPr>
                        <a:t>16</a:t>
                      </a:r>
                    </a:p>
                    <a:p>
                      <a:pPr algn="ctr"/>
                      <a:r>
                        <a:rPr lang="fr-FR" sz="1200">
                          <a:latin typeface="Times New Roman" panose="02020603050405020304" pitchFamily="18" charset="0"/>
                          <a:cs typeface="Times New Roman" panose="02020603050405020304" pitchFamily="18" charset="0"/>
                        </a:rPr>
                        <a:t>35.6</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14</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87.5</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a:solidFill>
                            <a:schemeClr val="dk1"/>
                          </a:solidFill>
                          <a:effectLst/>
                          <a:latin typeface="Times New Roman" panose="02020603050405020304" pitchFamily="18" charset="0"/>
                          <a:ea typeface="+mn-ea"/>
                          <a:cs typeface="Times New Roman" panose="02020603050405020304" pitchFamily="18" charset="0"/>
                        </a:rPr>
                        <a:t>950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680</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&lt; 300 ng/mL</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901875857"/>
                  </a:ext>
                </a:extLst>
              </a:tr>
              <a:tr h="454688">
                <a:tc>
                  <a:txBody>
                    <a:bodyPr/>
                    <a:lstStyle/>
                    <a:p>
                      <a:pPr algn="l"/>
                      <a:r>
                        <a:rPr lang="fr-FR" sz="1200" dirty="0">
                          <a:latin typeface="Times New Roman" panose="02020603050405020304" pitchFamily="18" charset="0"/>
                          <a:cs typeface="Times New Roman" panose="02020603050405020304" pitchFamily="18" charset="0"/>
                        </a:rPr>
                        <a:t>C5b-9 urinaire</a:t>
                      </a:r>
                    </a:p>
                  </a:txBody>
                  <a:tcPr/>
                </a:tc>
                <a:tc>
                  <a:txBody>
                    <a:bodyPr/>
                    <a:lstStyle/>
                    <a:p>
                      <a:pPr algn="ctr"/>
                      <a:r>
                        <a:rPr lang="fr-FR" sz="1200">
                          <a:latin typeface="Times New Roman" panose="02020603050405020304" pitchFamily="18" charset="0"/>
                          <a:cs typeface="Times New Roman" panose="02020603050405020304" pitchFamily="18" charset="0"/>
                        </a:rPr>
                        <a:t>5</a:t>
                      </a:r>
                    </a:p>
                    <a:p>
                      <a:pPr algn="ctr"/>
                      <a:r>
                        <a:rPr lang="fr-FR" sz="1200">
                          <a:latin typeface="Times New Roman" panose="02020603050405020304" pitchFamily="18" charset="0"/>
                          <a:cs typeface="Times New Roman" panose="02020603050405020304" pitchFamily="18" charset="0"/>
                        </a:rPr>
                        <a:t>11.1</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3</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60.0</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a:solidFill>
                            <a:schemeClr val="dk1"/>
                          </a:solidFill>
                          <a:effectLst/>
                          <a:latin typeface="Times New Roman" panose="02020603050405020304" pitchFamily="18" charset="0"/>
                          <a:ea typeface="+mn-ea"/>
                          <a:cs typeface="Times New Roman" panose="02020603050405020304" pitchFamily="18" charset="0"/>
                        </a:rPr>
                        <a:t>129 </a:t>
                      </a: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 207</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sym typeface="Symbol" pitchFamily="2" charset="2"/>
                        </a:rPr>
                        <a:t>&lt; 15.0 ng/mL</a:t>
                      </a:r>
                      <a:endParaRPr lang="fr-CA" sz="1200" kern="120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490423938"/>
                  </a:ext>
                </a:extLst>
              </a:tr>
              <a:tr h="454688">
                <a:tc>
                  <a:txBody>
                    <a:bodyPr/>
                    <a:lstStyle/>
                    <a:p>
                      <a:pPr algn="l"/>
                      <a:r>
                        <a:rPr lang="fr-FR" sz="1200">
                          <a:latin typeface="Times New Roman" panose="02020603050405020304" pitchFamily="18" charset="0"/>
                          <a:cs typeface="Times New Roman" panose="02020603050405020304" pitchFamily="18" charset="0"/>
                        </a:rPr>
                        <a:t>Anticorps anti-CFH</a:t>
                      </a:r>
                    </a:p>
                  </a:txBody>
                  <a:tcPr/>
                </a:tc>
                <a:tc>
                  <a:txBody>
                    <a:bodyPr/>
                    <a:lstStyle/>
                    <a:p>
                      <a:pPr algn="ctr"/>
                      <a:r>
                        <a:rPr lang="fr-FR" sz="1200" dirty="0">
                          <a:latin typeface="Times New Roman" panose="02020603050405020304" pitchFamily="18" charset="0"/>
                          <a:cs typeface="Times New Roman" panose="02020603050405020304" pitchFamily="18" charset="0"/>
                        </a:rPr>
                        <a:t>24</a:t>
                      </a:r>
                    </a:p>
                    <a:p>
                      <a:pPr algn="ctr"/>
                      <a:r>
                        <a:rPr lang="fr-FR" sz="1200" dirty="0">
                          <a:latin typeface="Times New Roman" panose="02020603050405020304" pitchFamily="18" charset="0"/>
                          <a:cs typeface="Times New Roman" panose="02020603050405020304" pitchFamily="18" charset="0"/>
                        </a:rPr>
                        <a:t>53.3</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2</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a:solidFill>
                            <a:schemeClr val="dk1"/>
                          </a:solidFill>
                          <a:effectLst/>
                          <a:latin typeface="Times New Roman" panose="02020603050405020304" pitchFamily="18" charset="0"/>
                          <a:ea typeface="+mn-ea"/>
                          <a:cs typeface="Times New Roman" panose="02020603050405020304" pitchFamily="18" charset="0"/>
                        </a:rPr>
                        <a:t>8.3</a:t>
                      </a:r>
                    </a:p>
                  </a:txBody>
                  <a:tcP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Times New Roman" panose="02020603050405020304" pitchFamily="18" charset="0"/>
                          <a:ea typeface="+mn-ea"/>
                          <a:cs typeface="Times New Roman" panose="02020603050405020304" pitchFamily="18" charset="0"/>
                        </a:rPr>
                        <a:t>1.5 </a:t>
                      </a: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 1.5</a:t>
                      </a:r>
                    </a:p>
                    <a:p>
                      <a:pPr marL="0" marR="0" lvl="0" indent="0" algn="ctr" defTabSz="2675223" rtl="0" eaLnBrk="1" fontAlgn="auto" latinLnBrk="0" hangingPunct="1">
                        <a:lnSpc>
                          <a:spcPct val="100000"/>
                        </a:lnSpc>
                        <a:spcBef>
                          <a:spcPts val="0"/>
                        </a:spcBef>
                        <a:spcAft>
                          <a:spcPts val="0"/>
                        </a:spcAft>
                        <a:buClrTx/>
                        <a:buSzTx/>
                        <a:buFontTx/>
                        <a:buNone/>
                        <a:tabLst/>
                        <a:defRPr/>
                      </a:pPr>
                      <a:r>
                        <a:rPr lang="en-CA" sz="1200" kern="1200" dirty="0">
                          <a:solidFill>
                            <a:schemeClr val="dk1"/>
                          </a:solidFill>
                          <a:effectLst/>
                          <a:latin typeface="Times New Roman" panose="02020603050405020304" pitchFamily="18" charset="0"/>
                          <a:ea typeface="+mn-ea"/>
                          <a:cs typeface="Times New Roman" panose="02020603050405020304" pitchFamily="18" charset="0"/>
                          <a:sym typeface="Symbol" pitchFamily="2" charset="2"/>
                        </a:rPr>
                        <a:t>&lt;2.0 dilutions</a:t>
                      </a:r>
                      <a:endParaRPr lang="fr-CA"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99974230"/>
                  </a:ext>
                </a:extLst>
              </a:tr>
            </a:tbl>
          </a:graphicData>
        </a:graphic>
      </p:graphicFrame>
      <p:pic>
        <p:nvPicPr>
          <p:cNvPr id="31" name="Image 30">
            <a:extLst>
              <a:ext uri="{FF2B5EF4-FFF2-40B4-BE49-F238E27FC236}">
                <a16:creationId xmlns:a16="http://schemas.microsoft.com/office/drawing/2014/main" id="{2E5C5BEA-1954-A048-BC9B-9D83EBC08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851" y="2836283"/>
            <a:ext cx="4864547" cy="7167510"/>
          </a:xfrm>
          <a:prstGeom prst="rect">
            <a:avLst/>
          </a:prstGeom>
          <a:ln>
            <a:solidFill>
              <a:schemeClr val="tx1"/>
            </a:solidFill>
          </a:ln>
        </p:spPr>
      </p:pic>
      <p:sp>
        <p:nvSpPr>
          <p:cNvPr id="35" name="ZoneTexte 34">
            <a:extLst>
              <a:ext uri="{FF2B5EF4-FFF2-40B4-BE49-F238E27FC236}">
                <a16:creationId xmlns:a16="http://schemas.microsoft.com/office/drawing/2014/main" id="{C17A9E55-BDE7-A443-AABF-FA532A6C8A7F}"/>
              </a:ext>
            </a:extLst>
          </p:cNvPr>
          <p:cNvSpPr txBox="1"/>
          <p:nvPr/>
        </p:nvSpPr>
        <p:spPr>
          <a:xfrm>
            <a:off x="15817497" y="2490056"/>
            <a:ext cx="2835274" cy="307777"/>
          </a:xfrm>
          <a:prstGeom prst="rect">
            <a:avLst/>
          </a:prstGeom>
          <a:noFill/>
        </p:spPr>
        <p:txBody>
          <a:bodyPr wrap="square" rtlCol="0">
            <a:spAutoFit/>
          </a:bodyPr>
          <a:lstStyle/>
          <a:p>
            <a:pPr algn="ctr"/>
            <a:r>
              <a:rPr lang="fr-FR" sz="1400" b="1" dirty="0">
                <a:latin typeface="Times New Roman" panose="02020603050405020304" pitchFamily="18" charset="0"/>
                <a:cs typeface="Times New Roman" panose="02020603050405020304" pitchFamily="18" charset="0"/>
              </a:rPr>
              <a:t>Figure 2 : Anomalies génétiques</a:t>
            </a:r>
          </a:p>
        </p:txBody>
      </p:sp>
      <p:sp>
        <p:nvSpPr>
          <p:cNvPr id="10" name="Text Placeholder 9">
            <a:extLst>
              <a:ext uri="{FF2B5EF4-FFF2-40B4-BE49-F238E27FC236}">
                <a16:creationId xmlns:a16="http://schemas.microsoft.com/office/drawing/2014/main" id="{8054850B-F842-3240-A037-7F6B4EAC6B28}"/>
              </a:ext>
            </a:extLst>
          </p:cNvPr>
          <p:cNvSpPr>
            <a:spLocks noGrp="1"/>
          </p:cNvSpPr>
          <p:nvPr>
            <p:ph type="body" sz="quarter" idx="25"/>
          </p:nvPr>
        </p:nvSpPr>
        <p:spPr>
          <a:xfrm>
            <a:off x="21007418" y="2386055"/>
            <a:ext cx="6909379" cy="450228"/>
          </a:xfrm>
        </p:spPr>
        <p:txBody>
          <a:bodyPr/>
          <a:lstStyle/>
          <a:p>
            <a:r>
              <a:rPr lang="en-US" dirty="0"/>
              <a:t>Discussion</a:t>
            </a:r>
          </a:p>
        </p:txBody>
      </p:sp>
      <p:sp>
        <p:nvSpPr>
          <p:cNvPr id="11" name="Text Placeholder 10">
            <a:extLst>
              <a:ext uri="{FF2B5EF4-FFF2-40B4-BE49-F238E27FC236}">
                <a16:creationId xmlns:a16="http://schemas.microsoft.com/office/drawing/2014/main" id="{005A75AD-CC1D-0C43-A12C-A6C1B7FBE970}"/>
              </a:ext>
            </a:extLst>
          </p:cNvPr>
          <p:cNvSpPr>
            <a:spLocks noGrp="1"/>
          </p:cNvSpPr>
          <p:nvPr>
            <p:ph type="body" sz="quarter" idx="26"/>
          </p:nvPr>
        </p:nvSpPr>
        <p:spPr>
          <a:xfrm>
            <a:off x="19818396" y="2752552"/>
            <a:ext cx="9363908" cy="7558100"/>
          </a:xfrm>
        </p:spPr>
        <p:txBody>
          <a:bodyPr/>
          <a:lstStyle/>
          <a:p>
            <a:pPr marL="179388"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Cohorte de </a:t>
            </a:r>
            <a:r>
              <a:rPr lang="fr-CA" sz="1500" dirty="0" err="1">
                <a:latin typeface="Times New Roman" panose="02020603050405020304" pitchFamily="18" charset="0"/>
                <a:cs typeface="Times New Roman" panose="02020603050405020304" pitchFamily="18" charset="0"/>
              </a:rPr>
              <a:t>SHUa</a:t>
            </a:r>
            <a:r>
              <a:rPr lang="fr-CA" sz="1500" dirty="0">
                <a:latin typeface="Times New Roman" panose="02020603050405020304" pitchFamily="18" charset="0"/>
                <a:cs typeface="Times New Roman" panose="02020603050405020304" pitchFamily="18" charset="0"/>
              </a:rPr>
              <a:t> unique avec plus grand nombre d’individus dans une série canadienne chez qui MAT a été prouvée par une biopsie (n = 35)</a:t>
            </a:r>
          </a:p>
          <a:p>
            <a:pPr marL="171450" indent="-171450" algn="just">
              <a:buFont typeface="Arial" panose="020B0604020202020204" pitchFamily="34" charset="0"/>
              <a:buChar char="•"/>
            </a:pPr>
            <a:r>
              <a:rPr lang="fr-CA" sz="1500" dirty="0"/>
              <a:t>Forme idiopathique de </a:t>
            </a:r>
            <a:r>
              <a:rPr lang="fr-CA" sz="1500" dirty="0" err="1"/>
              <a:t>SHUa</a:t>
            </a:r>
            <a:r>
              <a:rPr lang="fr-CA" sz="1500" dirty="0"/>
              <a:t> identifiée chez 12 patients et s</a:t>
            </a:r>
            <a:r>
              <a:rPr lang="fr-CA" sz="1500" dirty="0">
                <a:latin typeface="Times New Roman" panose="02020603050405020304" pitchFamily="18" charset="0"/>
                <a:cs typeface="Times New Roman" panose="02020603050405020304" pitchFamily="18" charset="0"/>
              </a:rPr>
              <a:t>eulement un d’entre eux porteur d’une mutation pathogénique dans gènes causaux ou associés avec risque (8%)</a:t>
            </a:r>
          </a:p>
          <a:p>
            <a:pPr marL="171450" indent="-171450" algn="just">
              <a:buFont typeface="Arial" panose="020B0604020202020204" pitchFamily="34" charset="0"/>
              <a:buChar char="•"/>
            </a:pPr>
            <a:r>
              <a:rPr lang="fr-CA" sz="1500" dirty="0"/>
              <a:t>23 autres patients avec SHU typique ou secondaire mais m</a:t>
            </a:r>
            <a:r>
              <a:rPr lang="fr-CA" sz="1500" dirty="0">
                <a:latin typeface="Times New Roman" panose="02020603050405020304" pitchFamily="18" charset="0"/>
                <a:cs typeface="Times New Roman" panose="02020603050405020304" pitchFamily="18" charset="0"/>
              </a:rPr>
              <a:t>utations pathogéniques chez seulement 17% </a:t>
            </a:r>
          </a:p>
          <a:p>
            <a:pPr marL="171450" indent="-171450" algn="just">
              <a:buFont typeface="Arial" panose="020B0604020202020204" pitchFamily="34" charset="0"/>
              <a:buChar char="•"/>
            </a:pPr>
            <a:r>
              <a:rPr lang="fr-CA" sz="1500" dirty="0"/>
              <a:t>Prévalence globale faible de mutations dans cette cohorte (14%) indépendamment de l’étiologie </a:t>
            </a:r>
          </a:p>
          <a:p>
            <a:pPr marL="171450" indent="-171450" algn="just">
              <a:buFont typeface="Arial" panose="020B0604020202020204" pitchFamily="34" charset="0"/>
              <a:buChar char="•"/>
            </a:pPr>
            <a:r>
              <a:rPr lang="fr-CA" sz="1500" dirty="0"/>
              <a:t>Prévalence mutations chez adulte avec </a:t>
            </a:r>
            <a:r>
              <a:rPr lang="fr-CA" sz="1500" dirty="0" err="1"/>
              <a:t>SHUa</a:t>
            </a:r>
            <a:r>
              <a:rPr lang="fr-CA" sz="1500" dirty="0"/>
              <a:t> sporadique plus faible qu’attendu par registre international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Âge initial de la maladie beaucoup plus bas et mutations étaient particulièrement fréquentes avant 18 ans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Seulement 14% des patients venaient d’Amérique du Nord </a:t>
            </a:r>
          </a:p>
          <a:p>
            <a:pPr marL="171450" indent="-171450" algn="just">
              <a:buFont typeface="Arial" panose="020B0604020202020204" pitchFamily="34" charset="0"/>
              <a:buChar char="•"/>
            </a:pPr>
            <a:r>
              <a:rPr lang="fr-CA" sz="1500" dirty="0"/>
              <a:t>20% de nos patients avec </a:t>
            </a:r>
            <a:r>
              <a:rPr lang="fr-CA" sz="1500" dirty="0" err="1"/>
              <a:t>SHUa</a:t>
            </a:r>
            <a:r>
              <a:rPr lang="fr-CA" sz="1500" dirty="0"/>
              <a:t> = porteurs d’au moins un variant potentiellement pathogénique dans les gènes causaux ou associés avec risque</a:t>
            </a:r>
          </a:p>
          <a:p>
            <a:pPr marL="171450" indent="-171450" algn="just">
              <a:buFont typeface="Arial" panose="020B0604020202020204" pitchFamily="34" charset="0"/>
              <a:buChar char="•"/>
            </a:pPr>
            <a:r>
              <a:rPr lang="fr-CA" sz="1500" dirty="0"/>
              <a:t>Séquençage des gènes candidats et hypothétiques pour en consolider le statut ou en découvrir de nouveaux :</a:t>
            </a:r>
          </a:p>
          <a:p>
            <a:pPr marL="539750" lvl="1" indent="-17145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Variants potentiellement pathogéniques dans C3AR1, VWF et C9 (candidats)</a:t>
            </a:r>
          </a:p>
          <a:p>
            <a:pPr marL="539750" lvl="1" indent="-17145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Variants potentiellement pathogéniques dans C5, C7 et CR1 (nouveaux)</a:t>
            </a:r>
          </a:p>
          <a:p>
            <a:pPr marL="171450" indent="-171450" algn="just">
              <a:buFont typeface="Arial" panose="020B0604020202020204" pitchFamily="34" charset="0"/>
              <a:buChar char="•"/>
            </a:pPr>
            <a:r>
              <a:rPr lang="fr-CA" sz="1500" dirty="0"/>
              <a:t>Analyses spécialisées du complément décevantes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Anticorps anti-CFH négatifs ou marginalement augmentés chez l’ensemble des patients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Activité sérique de CFH, CFB et CFI pas nécessairement diminuée en présence d’une mutation associée</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Niveaux de C5b-9 prélevés étaient élevés chez la plupart des patients mais les LDH aussi</a:t>
            </a:r>
          </a:p>
          <a:p>
            <a:pPr marL="171450" indent="-171450" algn="just">
              <a:buFont typeface="Arial" panose="020B0604020202020204" pitchFamily="34" charset="0"/>
              <a:buChar char="•"/>
            </a:pPr>
            <a:r>
              <a:rPr lang="fr-CA" sz="1500" dirty="0"/>
              <a:t>Cohorte de GC3 :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Locus CFHR3-5 affecté par des délétions homozygotes chez deux patients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C8A affecté par  un variant pathogénique chez un patient </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C3 affecté par un variant potentiellement pathogénique chez un patient</a:t>
            </a:r>
          </a:p>
          <a:p>
            <a:pPr marL="539750" lvl="1" indent="-179388"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Anticorps anti-CFH clairement élevés chez deux patients </a:t>
            </a:r>
          </a:p>
          <a:p>
            <a:pPr marL="171450" indent="-171450" algn="just">
              <a:buFont typeface="Arial" panose="020B0604020202020204" pitchFamily="34" charset="0"/>
              <a:buChar char="•"/>
            </a:pPr>
            <a:r>
              <a:rPr lang="fr-CA" sz="1500" dirty="0"/>
              <a:t>Difficultés</a:t>
            </a:r>
          </a:p>
          <a:p>
            <a:pPr marL="539750" lvl="1" indent="-17145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Interférence des pseudogènes (ex : CFHR3-5) </a:t>
            </a:r>
          </a:p>
          <a:p>
            <a:pPr marL="539750" lvl="1" indent="-17145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Pénétrance faible (nuit aux analyses de ségrégation)</a:t>
            </a:r>
          </a:p>
          <a:p>
            <a:pPr marL="539750" lvl="1" indent="-171450" algn="just">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Études in vitro compliquées </a:t>
            </a:r>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a:xfrm>
            <a:off x="21024754" y="10036451"/>
            <a:ext cx="6874707" cy="450228"/>
          </a:xfrm>
        </p:spPr>
        <p:txBody>
          <a:bodyPr/>
          <a:lstStyle/>
          <a:p>
            <a:r>
              <a:rPr lang="en-US" dirty="0"/>
              <a:t>Conclusions</a:t>
            </a:r>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a:xfrm>
            <a:off x="19856023" y="10359120"/>
            <a:ext cx="9326281" cy="1957571"/>
          </a:xfrm>
        </p:spPr>
        <p:txBody>
          <a:bodyPr/>
          <a:lstStyle/>
          <a:p>
            <a:pPr marL="171450" indent="-171450" algn="just">
              <a:buFont typeface="Arial" panose="020B0604020202020204" pitchFamily="34" charset="0"/>
              <a:buChar char="•"/>
            </a:pPr>
            <a:r>
              <a:rPr lang="fr-CA" sz="1500" dirty="0">
                <a:latin typeface="Times" pitchFamily="2" charset="0"/>
              </a:rPr>
              <a:t>Prévalence de variants causaux dans notre population atteinte de </a:t>
            </a:r>
            <a:r>
              <a:rPr lang="fr-CA" sz="1500" dirty="0" err="1">
                <a:latin typeface="Times" pitchFamily="2" charset="0"/>
              </a:rPr>
              <a:t>SHUa</a:t>
            </a:r>
            <a:r>
              <a:rPr lang="fr-CA" sz="1500" dirty="0">
                <a:latin typeface="Times" pitchFamily="2" charset="0"/>
              </a:rPr>
              <a:t> ou GC3 = moins de 20%</a:t>
            </a:r>
          </a:p>
          <a:p>
            <a:pPr marL="171450" indent="-171450" algn="just">
              <a:buFont typeface="Arial" panose="020B0604020202020204" pitchFamily="34" charset="0"/>
              <a:buChar char="•"/>
            </a:pPr>
            <a:r>
              <a:rPr lang="fr-CA" sz="1500" dirty="0">
                <a:latin typeface="Times" pitchFamily="2" charset="0"/>
              </a:rPr>
              <a:t>I</a:t>
            </a:r>
            <a:r>
              <a:rPr lang="fr-CA" sz="1500" dirty="0">
                <a:latin typeface="Times" pitchFamily="2" charset="0"/>
                <a:cs typeface="Times New Roman" panose="02020603050405020304" pitchFamily="18" charset="0"/>
              </a:rPr>
              <a:t>dentification de nouveaux variants potentiellement significatifs et de gènes candidats codant pour des composantes de la voie effectrice du complément</a:t>
            </a:r>
            <a:endParaRPr lang="fr-CA" sz="1500" dirty="0">
              <a:latin typeface="Times" pitchFamily="2" charset="0"/>
            </a:endParaRPr>
          </a:p>
          <a:p>
            <a:pPr marL="171450" indent="-171450" algn="just">
              <a:buFont typeface="Arial" panose="020B0604020202020204" pitchFamily="34" charset="0"/>
              <a:buChar char="•"/>
            </a:pPr>
            <a:r>
              <a:rPr lang="fr-CA" sz="1500" dirty="0">
                <a:latin typeface="Times" pitchFamily="2" charset="0"/>
              </a:rPr>
              <a:t>Développement de thérapies ciblées pour les pathologies impliquant le complément = défi de taille </a:t>
            </a:r>
          </a:p>
          <a:p>
            <a:pPr marL="573124" lvl="1" indent="-171450" algn="just">
              <a:buFont typeface="Arial" panose="020B0604020202020204" pitchFamily="34" charset="0"/>
              <a:buChar char="•"/>
            </a:pPr>
            <a:r>
              <a:rPr lang="fr-CA" sz="1500" dirty="0">
                <a:latin typeface="Times" pitchFamily="2" charset="0"/>
                <a:cs typeface="Times New Roman" panose="02020603050405020304" pitchFamily="18" charset="0"/>
              </a:rPr>
              <a:t>Nécessitera de développer une classification basée sur des catégories moléculaires grâce au type d’approche utilisé dans la présente étude</a:t>
            </a:r>
          </a:p>
          <a:p>
            <a:pPr marL="573124" lvl="1" indent="-171450" algn="just">
              <a:buFont typeface="Arial" panose="020B0604020202020204" pitchFamily="34" charset="0"/>
              <a:buChar char="•"/>
            </a:pPr>
            <a:r>
              <a:rPr lang="fr-CA" sz="1500" dirty="0">
                <a:latin typeface="Times" pitchFamily="2" charset="0"/>
                <a:cs typeface="Times New Roman" panose="02020603050405020304" pitchFamily="18" charset="0"/>
              </a:rPr>
              <a:t>Collaboration internationale nécessaire pour obtenir exomes complets dans le </a:t>
            </a:r>
            <a:r>
              <a:rPr lang="fr-CA" sz="1500" dirty="0" err="1">
                <a:latin typeface="Times" pitchFamily="2" charset="0"/>
                <a:cs typeface="Times New Roman" panose="02020603050405020304" pitchFamily="18" charset="0"/>
              </a:rPr>
              <a:t>SHUa</a:t>
            </a:r>
            <a:r>
              <a:rPr lang="fr-CA" sz="1500" dirty="0">
                <a:latin typeface="Times" pitchFamily="2" charset="0"/>
                <a:cs typeface="Times New Roman" panose="02020603050405020304" pitchFamily="18" charset="0"/>
              </a:rPr>
              <a:t> ou d’une G3C</a:t>
            </a:r>
          </a:p>
          <a:p>
            <a:pPr marL="573124" lvl="1" indent="-171450" algn="just">
              <a:buFont typeface="Arial" panose="020B0604020202020204" pitchFamily="34" charset="0"/>
              <a:buChar char="•"/>
            </a:pPr>
            <a:endParaRPr lang="fr-CA" sz="1500" dirty="0">
              <a:latin typeface="Times" pitchFamily="2" charset="0"/>
              <a:cs typeface="Times New Roman" panose="02020603050405020304" pitchFamily="18" charset="0"/>
            </a:endParaRPr>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a:xfrm>
            <a:off x="21007418" y="12299844"/>
            <a:ext cx="6909379" cy="450228"/>
          </a:xfrm>
        </p:spPr>
        <p:txBody>
          <a:bodyPr/>
          <a:lstStyle/>
          <a:p>
            <a:r>
              <a:rPr lang="en-US" dirty="0" err="1"/>
              <a:t>Références</a:t>
            </a:r>
            <a:r>
              <a:rPr lang="en-US" dirty="0"/>
              <a:t> </a:t>
            </a:r>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a:xfrm>
            <a:off x="19836326" y="12537364"/>
            <a:ext cx="9252474" cy="3141506"/>
          </a:xfrm>
        </p:spPr>
        <p:txBody>
          <a:bodyPr/>
          <a:lstStyle/>
          <a:p>
            <a:r>
              <a:rPr lang="fr-CA" sz="700" b="1" dirty="0"/>
              <a:t> </a:t>
            </a:r>
            <a:endParaRPr lang="fr-CA" sz="700" dirty="0"/>
          </a:p>
          <a:p>
            <a:pPr marL="228600" indent="-228600">
              <a:lnSpc>
                <a:spcPts val="1200"/>
              </a:lnSpc>
              <a:spcBef>
                <a:spcPts val="0"/>
              </a:spcBef>
              <a:buAutoNum type="arabicParenR"/>
            </a:pPr>
            <a:r>
              <a:rPr lang="fr-CA" sz="1100" dirty="0"/>
              <a:t>Noris, M.</a:t>
            </a:r>
            <a:r>
              <a:rPr lang="fr-CA" sz="1100" i="1" dirty="0"/>
              <a:t> et al.</a:t>
            </a:r>
            <a:r>
              <a:rPr lang="fr-CA" sz="1100" dirty="0"/>
              <a:t> </a:t>
            </a:r>
            <a:r>
              <a:rPr lang="en-CA" sz="1100" dirty="0"/>
              <a:t>Relative role of genetic complement abnormalities in sporadic and familial </a:t>
            </a:r>
            <a:r>
              <a:rPr lang="en-CA" sz="1100" dirty="0" err="1"/>
              <a:t>aHUS</a:t>
            </a:r>
            <a:r>
              <a:rPr lang="en-CA" sz="1100" dirty="0"/>
              <a:t> and their impact on clinical phenotype. </a:t>
            </a:r>
            <a:r>
              <a:rPr lang="en-CA" sz="1100" i="1" dirty="0"/>
              <a:t>Clin J Am Soc Nephrol</a:t>
            </a:r>
            <a:r>
              <a:rPr lang="en-CA" sz="1100" dirty="0"/>
              <a:t> </a:t>
            </a:r>
            <a:r>
              <a:rPr lang="en-CA" sz="1100" b="1" dirty="0"/>
              <a:t>5</a:t>
            </a:r>
            <a:r>
              <a:rPr lang="en-CA" sz="1100" dirty="0"/>
              <a:t>, 1844-1859, doi:10.2215/CJN.02210310 (2010).</a:t>
            </a:r>
            <a:endParaRPr lang="fr-CA" sz="1100" dirty="0"/>
          </a:p>
          <a:p>
            <a:pPr marL="228600" indent="-228600">
              <a:lnSpc>
                <a:spcPts val="1200"/>
              </a:lnSpc>
              <a:spcBef>
                <a:spcPts val="0"/>
              </a:spcBef>
              <a:buAutoNum type="arabicParenR"/>
            </a:pPr>
            <a:r>
              <a:rPr lang="en-CA" sz="1100" dirty="0"/>
              <a:t>Le </a:t>
            </a:r>
            <a:r>
              <a:rPr lang="en-CA" sz="1100" dirty="0" err="1"/>
              <a:t>Quintrec</a:t>
            </a:r>
            <a:r>
              <a:rPr lang="en-CA" sz="1100" dirty="0"/>
              <a:t>, M. </a:t>
            </a:r>
            <a:r>
              <a:rPr lang="en-CA" sz="1100" i="1" dirty="0"/>
              <a:t>et al. </a:t>
            </a:r>
            <a:r>
              <a:rPr lang="en-CA" sz="1100" dirty="0"/>
              <a:t>Atypical hemolytic uremic syndrome associated with mutations in complement regulator genes. </a:t>
            </a:r>
            <a:r>
              <a:rPr lang="en-CA" sz="1100" i="1" dirty="0"/>
              <a:t>Semin </a:t>
            </a:r>
            <a:r>
              <a:rPr lang="en-CA" sz="1100" i="1" dirty="0" err="1"/>
              <a:t>Thromb</a:t>
            </a:r>
            <a:r>
              <a:rPr lang="en-CA" sz="1100" i="1" dirty="0"/>
              <a:t> </a:t>
            </a:r>
            <a:r>
              <a:rPr lang="en-CA" sz="1100" i="1" dirty="0" err="1"/>
              <a:t>Hemost</a:t>
            </a:r>
            <a:r>
              <a:rPr lang="en-CA" sz="1100" dirty="0"/>
              <a:t> </a:t>
            </a:r>
            <a:r>
              <a:rPr lang="en-CA" sz="1100" b="1" dirty="0"/>
              <a:t>36</a:t>
            </a:r>
            <a:r>
              <a:rPr lang="en-CA" sz="1100" dirty="0"/>
              <a:t>, 641-652, doi:10.1055/s-0030-1262886 (2010).</a:t>
            </a:r>
            <a:endParaRPr lang="fr-CA" sz="1100" dirty="0"/>
          </a:p>
          <a:p>
            <a:pPr marL="228600" indent="-228600">
              <a:lnSpc>
                <a:spcPts val="1200"/>
              </a:lnSpc>
              <a:spcBef>
                <a:spcPts val="0"/>
              </a:spcBef>
              <a:buAutoNum type="arabicParenR"/>
            </a:pPr>
            <a:r>
              <a:rPr lang="en-CA" sz="1100" dirty="0" err="1"/>
              <a:t>Feitz</a:t>
            </a:r>
            <a:r>
              <a:rPr lang="en-CA" sz="1100" dirty="0"/>
              <a:t>, W. J. C., van de Kar, N., Orth-Holler, D., van den Heuvel, L. &amp; Licht, C. The genetics of atypical hemolytic uremic syndrome. </a:t>
            </a:r>
            <a:r>
              <a:rPr lang="en-CA" sz="1100" i="1" dirty="0"/>
              <a:t>Med Genet</a:t>
            </a:r>
            <a:r>
              <a:rPr lang="en-CA" sz="1100" dirty="0"/>
              <a:t> </a:t>
            </a:r>
            <a:r>
              <a:rPr lang="en-CA" sz="1100" b="1" dirty="0"/>
              <a:t>30</a:t>
            </a:r>
            <a:r>
              <a:rPr lang="en-CA" sz="1100" dirty="0"/>
              <a:t>, 400-409, doi:10.1007/s11825-018-0216-0 (2018).</a:t>
            </a:r>
            <a:endParaRPr lang="fr-CA" sz="1100" dirty="0"/>
          </a:p>
          <a:p>
            <a:pPr marL="228600" indent="-228600">
              <a:lnSpc>
                <a:spcPts val="1200"/>
              </a:lnSpc>
              <a:spcBef>
                <a:spcPts val="0"/>
              </a:spcBef>
              <a:buAutoNum type="arabicParenR"/>
            </a:pPr>
            <a:r>
              <a:rPr lang="en-CA" sz="1100" dirty="0" err="1"/>
              <a:t>Sethi</a:t>
            </a:r>
            <a:r>
              <a:rPr lang="en-CA" sz="1100" dirty="0"/>
              <a:t>, S. &amp; </a:t>
            </a:r>
            <a:r>
              <a:rPr lang="en-CA" sz="1100" dirty="0" err="1"/>
              <a:t>Fervenza</a:t>
            </a:r>
            <a:r>
              <a:rPr lang="en-CA" sz="1100" dirty="0"/>
              <a:t>, F. C. Pathology of renal diseases associated with dysfunction of the alternative pathway of complement: C3 glomerulopathy and atypical hemolytic uremic syndrome (</a:t>
            </a:r>
            <a:r>
              <a:rPr lang="en-CA" sz="1100" dirty="0" err="1"/>
              <a:t>aHUS</a:t>
            </a:r>
            <a:r>
              <a:rPr lang="en-CA" sz="1100" dirty="0"/>
              <a:t>). </a:t>
            </a:r>
            <a:r>
              <a:rPr lang="en-CA" sz="1100" i="1" dirty="0"/>
              <a:t>Semin </a:t>
            </a:r>
            <a:r>
              <a:rPr lang="en-CA" sz="1100" i="1" dirty="0" err="1"/>
              <a:t>Thromb</a:t>
            </a:r>
            <a:r>
              <a:rPr lang="en-CA" sz="1100" i="1" dirty="0"/>
              <a:t> </a:t>
            </a:r>
            <a:r>
              <a:rPr lang="en-CA" sz="1100" i="1" dirty="0" err="1"/>
              <a:t>Hemost</a:t>
            </a:r>
            <a:r>
              <a:rPr lang="en-CA" sz="1100" dirty="0"/>
              <a:t> </a:t>
            </a:r>
            <a:r>
              <a:rPr lang="en-CA" sz="1100" b="1" dirty="0"/>
              <a:t>40</a:t>
            </a:r>
            <a:r>
              <a:rPr lang="en-CA" sz="1100" dirty="0"/>
              <a:t>, 416-421, doi:10.1055/s-0034-1375701 (2014).</a:t>
            </a:r>
            <a:endParaRPr lang="fr-CA" sz="1100" dirty="0"/>
          </a:p>
          <a:p>
            <a:pPr marL="228600" indent="-228600">
              <a:lnSpc>
                <a:spcPts val="1200"/>
              </a:lnSpc>
              <a:spcBef>
                <a:spcPts val="0"/>
              </a:spcBef>
              <a:buAutoNum type="arabicParenR"/>
            </a:pPr>
            <a:r>
              <a:rPr lang="en-CA" sz="1100" dirty="0" err="1"/>
              <a:t>Fremeaux-Bacchi</a:t>
            </a:r>
            <a:r>
              <a:rPr lang="en-CA" sz="1100" dirty="0"/>
              <a:t>, V.</a:t>
            </a:r>
            <a:r>
              <a:rPr lang="en-CA" sz="1100" i="1" dirty="0"/>
              <a:t> et al.</a:t>
            </a:r>
            <a:r>
              <a:rPr lang="en-CA" sz="1100" dirty="0"/>
              <a:t> Genetics and outcome of atypical hemolytic uremic syndrome: a nationwide French series comparing children and adults. </a:t>
            </a:r>
            <a:r>
              <a:rPr lang="en-CA" sz="1100" i="1" dirty="0"/>
              <a:t>Clin J Am Soc Nephrol</a:t>
            </a:r>
            <a:r>
              <a:rPr lang="en-CA" sz="1100" dirty="0"/>
              <a:t> </a:t>
            </a:r>
            <a:r>
              <a:rPr lang="en-CA" sz="1100" b="1" dirty="0"/>
              <a:t>8</a:t>
            </a:r>
            <a:r>
              <a:rPr lang="en-CA" sz="1100" dirty="0"/>
              <a:t>, 554-562, doi:10.2215/CJN.04760512 (2013).</a:t>
            </a:r>
            <a:endParaRPr lang="fr-CA" sz="1100" dirty="0"/>
          </a:p>
          <a:p>
            <a:pPr marL="228600" indent="-228600">
              <a:lnSpc>
                <a:spcPts val="1200"/>
              </a:lnSpc>
              <a:spcBef>
                <a:spcPts val="0"/>
              </a:spcBef>
              <a:buAutoNum type="arabicParenR"/>
            </a:pPr>
            <a:r>
              <a:rPr lang="en-CA" sz="1100" dirty="0" err="1"/>
              <a:t>Goodship</a:t>
            </a:r>
            <a:r>
              <a:rPr lang="en-CA" sz="1100" dirty="0"/>
              <a:t>, T. H.</a:t>
            </a:r>
            <a:r>
              <a:rPr lang="en-CA" sz="1100" i="1" dirty="0"/>
              <a:t> et al.</a:t>
            </a:r>
            <a:r>
              <a:rPr lang="en-CA" sz="1100" dirty="0"/>
              <a:t> Atypical hemolytic uremic syndrome and C3 glomerulopathy: conclusions from a "Kidney Disease: Improving Global Outcomes" (KDIGO) Controversies Conference. </a:t>
            </a:r>
            <a:r>
              <a:rPr lang="en-CA" sz="1100" i="1" dirty="0"/>
              <a:t>Kidney Int</a:t>
            </a:r>
            <a:r>
              <a:rPr lang="en-CA" sz="1100" dirty="0"/>
              <a:t> </a:t>
            </a:r>
            <a:r>
              <a:rPr lang="en-CA" sz="1100" b="1" dirty="0"/>
              <a:t>91</a:t>
            </a:r>
            <a:r>
              <a:rPr lang="en-CA" sz="1100" dirty="0"/>
              <a:t>, 539-551, doi:10.1016/j.kint.2016.10.005 (2017).</a:t>
            </a:r>
            <a:endParaRPr lang="fr-CA" sz="1100" dirty="0"/>
          </a:p>
          <a:p>
            <a:pPr marL="228600" indent="-228600">
              <a:lnSpc>
                <a:spcPts val="1200"/>
              </a:lnSpc>
              <a:spcBef>
                <a:spcPts val="0"/>
              </a:spcBef>
              <a:buAutoNum type="arabicParenR"/>
            </a:pPr>
            <a:r>
              <a:rPr lang="en-CA" sz="1100" dirty="0"/>
              <a:t>Smith, R. J. H.</a:t>
            </a:r>
            <a:r>
              <a:rPr lang="en-CA" sz="1100" i="1" dirty="0"/>
              <a:t> et al.</a:t>
            </a:r>
            <a:r>
              <a:rPr lang="en-CA" sz="1100" dirty="0"/>
              <a:t> C3 glomerulopathy - understanding a rare complement-driven renal disease. </a:t>
            </a:r>
            <a:r>
              <a:rPr lang="en-CA" sz="1100" i="1" dirty="0"/>
              <a:t>Nat Rev Nephrol</a:t>
            </a:r>
            <a:r>
              <a:rPr lang="en-CA" sz="1100" dirty="0"/>
              <a:t> </a:t>
            </a:r>
            <a:r>
              <a:rPr lang="en-CA" sz="1100" b="1" dirty="0"/>
              <a:t>15</a:t>
            </a:r>
            <a:r>
              <a:rPr lang="en-CA" sz="1100" dirty="0"/>
              <a:t>, 129-143, doi:10.1038/s41581-018-0107-2 (2019).</a:t>
            </a:r>
            <a:endParaRPr lang="fr-CA" sz="1100" dirty="0"/>
          </a:p>
          <a:p>
            <a:pPr marL="228600" indent="-228600">
              <a:lnSpc>
                <a:spcPts val="1200"/>
              </a:lnSpc>
              <a:spcBef>
                <a:spcPts val="0"/>
              </a:spcBef>
              <a:buAutoNum type="arabicParenR"/>
            </a:pPr>
            <a:r>
              <a:rPr lang="en-CA" sz="1100" dirty="0"/>
              <a:t>Bu, F.</a:t>
            </a:r>
            <a:r>
              <a:rPr lang="en-CA" sz="1100" i="1" dirty="0"/>
              <a:t> et al.</a:t>
            </a:r>
            <a:r>
              <a:rPr lang="en-CA" sz="1100" dirty="0"/>
              <a:t> Comprehensive genetic analysis of complement and coagulation genes in atypical hemolytic uremic syndrome. </a:t>
            </a:r>
            <a:r>
              <a:rPr lang="en-CA" sz="1100" i="1" dirty="0"/>
              <a:t>J Am Soc Nephrol</a:t>
            </a:r>
            <a:r>
              <a:rPr lang="en-CA" sz="1100" dirty="0"/>
              <a:t> </a:t>
            </a:r>
            <a:r>
              <a:rPr lang="en-CA" sz="1100" b="1" dirty="0"/>
              <a:t>25</a:t>
            </a:r>
            <a:r>
              <a:rPr lang="en-CA" sz="1100" dirty="0"/>
              <a:t>, 55-64, doi:10.1681/ASN.2013050453 (2014).</a:t>
            </a:r>
            <a:endParaRPr lang="fr-CA" sz="1100" dirty="0"/>
          </a:p>
          <a:p>
            <a:pPr marL="228600" indent="-228600">
              <a:lnSpc>
                <a:spcPts val="1200"/>
              </a:lnSpc>
              <a:spcBef>
                <a:spcPts val="0"/>
              </a:spcBef>
              <a:buAutoNum type="arabicParenR"/>
            </a:pPr>
            <a:r>
              <a:rPr lang="fr-CA" sz="1100" dirty="0" err="1"/>
              <a:t>Abrera-Abeleda</a:t>
            </a:r>
            <a:r>
              <a:rPr lang="fr-CA" sz="1100" dirty="0"/>
              <a:t>, M. A.</a:t>
            </a:r>
            <a:r>
              <a:rPr lang="fr-CA" sz="1100" i="1" dirty="0"/>
              <a:t> et al.</a:t>
            </a:r>
            <a:r>
              <a:rPr lang="fr-CA" sz="1100" dirty="0"/>
              <a:t> </a:t>
            </a:r>
            <a:r>
              <a:rPr lang="en-CA" sz="1100" dirty="0"/>
              <a:t>Allelic variants of complement genes associated with dense deposit disease. </a:t>
            </a:r>
            <a:r>
              <a:rPr lang="en-CA" sz="1100" i="1" dirty="0"/>
              <a:t>J Am </a:t>
            </a:r>
            <a:r>
              <a:rPr lang="en-CA" sz="1100" i="1" dirty="0" err="1"/>
              <a:t>Soc</a:t>
            </a:r>
            <a:r>
              <a:rPr lang="en-CA" sz="1100" i="1" dirty="0"/>
              <a:t> </a:t>
            </a:r>
            <a:r>
              <a:rPr lang="en-CA" sz="1100" i="1" dirty="0" err="1"/>
              <a:t>Nephrol</a:t>
            </a:r>
            <a:r>
              <a:rPr lang="en-CA" sz="1100" dirty="0"/>
              <a:t> </a:t>
            </a:r>
            <a:r>
              <a:rPr lang="en-CA" sz="1100" b="1" dirty="0"/>
              <a:t>22</a:t>
            </a:r>
            <a:r>
              <a:rPr lang="en-CA" sz="1100" dirty="0"/>
              <a:t>, 1551-1559, doi:10.1681/ASN.2010080795 (2011).</a:t>
            </a:r>
            <a:endParaRPr lang="fr-CA" sz="1100" dirty="0"/>
          </a:p>
        </p:txBody>
      </p:sp>
      <p:graphicFrame>
        <p:nvGraphicFramePr>
          <p:cNvPr id="26" name="Tableau 25">
            <a:extLst>
              <a:ext uri="{FF2B5EF4-FFF2-40B4-BE49-F238E27FC236}">
                <a16:creationId xmlns:a16="http://schemas.microsoft.com/office/drawing/2014/main" id="{172D02AA-BA96-2342-93D9-4A7E85A5F475}"/>
              </a:ext>
            </a:extLst>
          </p:cNvPr>
          <p:cNvGraphicFramePr>
            <a:graphicFrameLocks noGrp="1"/>
          </p:cNvGraphicFramePr>
          <p:nvPr>
            <p:extLst>
              <p:ext uri="{D42A27DB-BD31-4B8C-83A1-F6EECF244321}">
                <p14:modId xmlns:p14="http://schemas.microsoft.com/office/powerpoint/2010/main" val="1420149073"/>
              </p:ext>
            </p:extLst>
          </p:nvPr>
        </p:nvGraphicFramePr>
        <p:xfrm>
          <a:off x="172001" y="12888565"/>
          <a:ext cx="6881543" cy="2582322"/>
        </p:xfrm>
        <a:graphic>
          <a:graphicData uri="http://schemas.openxmlformats.org/drawingml/2006/table">
            <a:tbl>
              <a:tblPr firstRow="1" bandRow="1">
                <a:tableStyleId>{5C22544A-7EE6-4342-B048-85BDC9FD1C3A}</a:tableStyleId>
              </a:tblPr>
              <a:tblGrid>
                <a:gridCol w="1140303">
                  <a:extLst>
                    <a:ext uri="{9D8B030D-6E8A-4147-A177-3AD203B41FA5}">
                      <a16:colId xmlns:a16="http://schemas.microsoft.com/office/drawing/2014/main" val="1084112012"/>
                    </a:ext>
                  </a:extLst>
                </a:gridCol>
                <a:gridCol w="1140303">
                  <a:extLst>
                    <a:ext uri="{9D8B030D-6E8A-4147-A177-3AD203B41FA5}">
                      <a16:colId xmlns:a16="http://schemas.microsoft.com/office/drawing/2014/main" val="1149964762"/>
                    </a:ext>
                  </a:extLst>
                </a:gridCol>
                <a:gridCol w="1140303">
                  <a:extLst>
                    <a:ext uri="{9D8B030D-6E8A-4147-A177-3AD203B41FA5}">
                      <a16:colId xmlns:a16="http://schemas.microsoft.com/office/drawing/2014/main" val="2571439483"/>
                    </a:ext>
                  </a:extLst>
                </a:gridCol>
                <a:gridCol w="1140303">
                  <a:extLst>
                    <a:ext uri="{9D8B030D-6E8A-4147-A177-3AD203B41FA5}">
                      <a16:colId xmlns:a16="http://schemas.microsoft.com/office/drawing/2014/main" val="790038365"/>
                    </a:ext>
                  </a:extLst>
                </a:gridCol>
                <a:gridCol w="1140303">
                  <a:extLst>
                    <a:ext uri="{9D8B030D-6E8A-4147-A177-3AD203B41FA5}">
                      <a16:colId xmlns:a16="http://schemas.microsoft.com/office/drawing/2014/main" val="1702390043"/>
                    </a:ext>
                  </a:extLst>
                </a:gridCol>
                <a:gridCol w="1180028">
                  <a:extLst>
                    <a:ext uri="{9D8B030D-6E8A-4147-A177-3AD203B41FA5}">
                      <a16:colId xmlns:a16="http://schemas.microsoft.com/office/drawing/2014/main" val="892869644"/>
                    </a:ext>
                  </a:extLst>
                </a:gridCol>
              </a:tblGrid>
              <a:tr h="260046">
                <a:tc gridSpan="6">
                  <a:txBody>
                    <a:bodyPr/>
                    <a:lstStyle/>
                    <a:p>
                      <a:pPr algn="ctr"/>
                      <a:r>
                        <a:rPr lang="fr-FR" sz="1400" dirty="0">
                          <a:solidFill>
                            <a:schemeClr val="bg1"/>
                          </a:solidFill>
                          <a:latin typeface="Times New Roman" panose="02020603050405020304" pitchFamily="18" charset="0"/>
                          <a:cs typeface="Times New Roman" panose="02020603050405020304" pitchFamily="18" charset="0"/>
                        </a:rPr>
                        <a:t>Tableau 1 </a:t>
                      </a:r>
                      <a:r>
                        <a:rPr lang="fr-FR" sz="1400" b="0" dirty="0">
                          <a:solidFill>
                            <a:schemeClr val="bg1"/>
                          </a:solidFill>
                          <a:latin typeface="Times New Roman" panose="02020603050405020304" pitchFamily="18" charset="0"/>
                          <a:cs typeface="Times New Roman" panose="02020603050405020304" pitchFamily="18" charset="0"/>
                        </a:rPr>
                        <a:t>: Gènes séquencés </a:t>
                      </a:r>
                    </a:p>
                  </a:txBody>
                  <a:tcPr anchor="ct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extLst>
                  <a:ext uri="{0D108BD9-81ED-4DB2-BD59-A6C34878D82A}">
                    <a16:rowId xmlns:a16="http://schemas.microsoft.com/office/drawing/2014/main" val="1822568202"/>
                  </a:ext>
                </a:extLst>
              </a:tr>
              <a:tr h="433409">
                <a:tc gridSpan="2">
                  <a:txBody>
                    <a:bodyPr/>
                    <a:lstStyle/>
                    <a:p>
                      <a:pPr algn="ctr"/>
                      <a:r>
                        <a:rPr lang="fr-FR" sz="1200" dirty="0">
                          <a:solidFill>
                            <a:schemeClr val="bg1"/>
                          </a:solidFill>
                          <a:latin typeface="Times New Roman" panose="02020603050405020304" pitchFamily="18" charset="0"/>
                          <a:cs typeface="Times New Roman" panose="02020603050405020304" pitchFamily="18" charset="0"/>
                        </a:rPr>
                        <a:t>Groupe 1 : Causaux ou associés avec risque (n = 13)</a:t>
                      </a:r>
                    </a:p>
                  </a:txBody>
                  <a:tcPr anchor="ctr">
                    <a:solidFill>
                      <a:srgbClr val="C5370E"/>
                    </a:solidFill>
                  </a:tcPr>
                </a:tc>
                <a:tc hMerge="1">
                  <a:txBody>
                    <a:bodyPr/>
                    <a:lstStyle/>
                    <a:p>
                      <a:endParaRPr lang="fr-FR"/>
                    </a:p>
                  </a:txBody>
                  <a:tcPr/>
                </a:tc>
                <a:tc gridSpan="2">
                  <a:txBody>
                    <a:bodyPr/>
                    <a:lstStyle/>
                    <a:p>
                      <a:pPr algn="ctr"/>
                      <a:r>
                        <a:rPr lang="fr-FR" sz="1200" dirty="0">
                          <a:solidFill>
                            <a:schemeClr val="bg1"/>
                          </a:solidFill>
                          <a:latin typeface="Times New Roman" panose="02020603050405020304" pitchFamily="18" charset="0"/>
                          <a:cs typeface="Times New Roman" panose="02020603050405020304" pitchFamily="18" charset="0"/>
                        </a:rPr>
                        <a:t>Groupe 2 : Candidats selon évidences actuelles (n = 8)</a:t>
                      </a:r>
                    </a:p>
                  </a:txBody>
                  <a:tcPr anchor="ctr">
                    <a:solidFill>
                      <a:srgbClr val="C5370E"/>
                    </a:solidFill>
                  </a:tcPr>
                </a:tc>
                <a:tc hMerge="1">
                  <a:txBody>
                    <a:bodyPr/>
                    <a:lstStyle/>
                    <a:p>
                      <a:endParaRPr lang="fr-FR"/>
                    </a:p>
                  </a:txBody>
                  <a:tcPr/>
                </a:tc>
                <a:tc gridSpan="2">
                  <a:txBody>
                    <a:bodyPr/>
                    <a:lstStyle/>
                    <a:p>
                      <a:pPr algn="ctr"/>
                      <a:r>
                        <a:rPr lang="fr-FR" sz="1200" dirty="0">
                          <a:solidFill>
                            <a:schemeClr val="bg1"/>
                          </a:solidFill>
                          <a:latin typeface="Times New Roman" panose="02020603050405020304" pitchFamily="18" charset="0"/>
                          <a:cs typeface="Times New Roman" panose="02020603050405020304" pitchFamily="18" charset="0"/>
                        </a:rPr>
                        <a:t>Groupe 3 : Hypothétiques mais non prouvés (n = 16)</a:t>
                      </a:r>
                    </a:p>
                  </a:txBody>
                  <a:tcPr anchor="ctr">
                    <a:solidFill>
                      <a:srgbClr val="C5370E"/>
                    </a:solidFill>
                  </a:tcPr>
                </a:tc>
                <a:tc hMerge="1">
                  <a:txBody>
                    <a:bodyPr/>
                    <a:lstStyle/>
                    <a:p>
                      <a:endParaRPr lang="fr-FR"/>
                    </a:p>
                  </a:txBody>
                  <a:tcPr/>
                </a:tc>
                <a:extLst>
                  <a:ext uri="{0D108BD9-81ED-4DB2-BD59-A6C34878D82A}">
                    <a16:rowId xmlns:a16="http://schemas.microsoft.com/office/drawing/2014/main" val="1780027915"/>
                  </a:ext>
                </a:extLst>
              </a:tr>
              <a:tr h="260046">
                <a:tc>
                  <a:txBody>
                    <a:bodyPr/>
                    <a:lstStyle/>
                    <a:p>
                      <a:pPr algn="ctr"/>
                      <a:r>
                        <a:rPr lang="fr-FR" sz="1100" dirty="0">
                          <a:latin typeface="Times New Roman" panose="02020603050405020304" pitchFamily="18" charset="0"/>
                          <a:cs typeface="Times New Roman" panose="02020603050405020304" pitchFamily="18" charset="0"/>
                        </a:rPr>
                        <a:t>C3</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CD46</a:t>
                      </a:r>
                    </a:p>
                  </a:txBody>
                  <a:tcPr anchor="ctr"/>
                </a:tc>
                <a:tc>
                  <a:txBody>
                    <a:bodyPr/>
                    <a:lstStyle/>
                    <a:p>
                      <a:pPr algn="ctr"/>
                      <a:r>
                        <a:rPr lang="fr-FR" sz="1100" dirty="0">
                          <a:latin typeface="Times New Roman" panose="02020603050405020304" pitchFamily="18" charset="0"/>
                          <a:cs typeface="Times New Roman" panose="02020603050405020304" pitchFamily="18" charset="0"/>
                        </a:rPr>
                        <a:t>C3AR1</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C9</a:t>
                      </a:r>
                    </a:p>
                  </a:txBody>
                  <a:tcPr anchor="ctr"/>
                </a:tc>
                <a:tc>
                  <a:txBody>
                    <a:bodyPr/>
                    <a:lstStyle/>
                    <a:p>
                      <a:pPr algn="ctr"/>
                      <a:r>
                        <a:rPr lang="fr-FR" sz="1100" dirty="0">
                          <a:latin typeface="Times New Roman" panose="02020603050405020304" pitchFamily="18" charset="0"/>
                          <a:cs typeface="Times New Roman" panose="02020603050405020304" pitchFamily="18" charset="0"/>
                        </a:rPr>
                        <a:t>ADAMTS13</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C4BPA, B</a:t>
                      </a:r>
                    </a:p>
                  </a:txBody>
                  <a:tcPr anchor="ctr"/>
                </a:tc>
                <a:extLst>
                  <a:ext uri="{0D108BD9-81ED-4DB2-BD59-A6C34878D82A}">
                    <a16:rowId xmlns:a16="http://schemas.microsoft.com/office/drawing/2014/main" val="1366691469"/>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CFB</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VWF</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ST3GAL1</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C5</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C5AR1</a:t>
                      </a:r>
                    </a:p>
                  </a:txBody>
                  <a:tcPr anchor="ctr"/>
                </a:tc>
                <a:extLst>
                  <a:ext uri="{0D108BD9-81ED-4DB2-BD59-A6C34878D82A}">
                    <a16:rowId xmlns:a16="http://schemas.microsoft.com/office/drawing/2014/main" val="369876026"/>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CFHR1</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CFHR2</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PLG</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F12</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C6</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C7</a:t>
                      </a:r>
                    </a:p>
                  </a:txBody>
                  <a:tcPr anchor="ctr"/>
                </a:tc>
                <a:extLst>
                  <a:ext uri="{0D108BD9-81ED-4DB2-BD59-A6C34878D82A}">
                    <a16:rowId xmlns:a16="http://schemas.microsoft.com/office/drawing/2014/main" val="2637814752"/>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CFHR3</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CFHR4</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INF2</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FKRP</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C8A, B, G</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CD55, 59</a:t>
                      </a:r>
                    </a:p>
                  </a:txBody>
                  <a:tcPr anchor="ctr"/>
                </a:tc>
                <a:extLst>
                  <a:ext uri="{0D108BD9-81ED-4DB2-BD59-A6C34878D82A}">
                    <a16:rowId xmlns:a16="http://schemas.microsoft.com/office/drawing/2014/main" val="1634900787"/>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CFHR5</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CFI</a:t>
                      </a: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CFD</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CFP</a:t>
                      </a:r>
                    </a:p>
                  </a:txBody>
                  <a:tcPr anchor="ctr"/>
                </a:tc>
                <a:extLst>
                  <a:ext uri="{0D108BD9-81ED-4DB2-BD59-A6C34878D82A}">
                    <a16:rowId xmlns:a16="http://schemas.microsoft.com/office/drawing/2014/main" val="3760827594"/>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DGKE</a:t>
                      </a: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MMACHC</a:t>
                      </a: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CR1, CR2</a:t>
                      </a: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39478714"/>
                  </a:ext>
                </a:extLst>
              </a:tr>
              <a:tr h="260046">
                <a:tc>
                  <a:txBody>
                    <a:bodyPr/>
                    <a:lstStyle/>
                    <a:p>
                      <a:pPr marL="0" marR="0" lvl="0" indent="0" algn="ctr" defTabSz="2675223" rtl="0" eaLnBrk="1" fontAlgn="auto" latinLnBrk="0" hangingPunct="1">
                        <a:lnSpc>
                          <a:spcPct val="100000"/>
                        </a:lnSpc>
                        <a:spcBef>
                          <a:spcPts val="0"/>
                        </a:spcBef>
                        <a:spcAft>
                          <a:spcPts val="0"/>
                        </a:spcAft>
                        <a:buClrTx/>
                        <a:buSzTx/>
                        <a:buFontTx/>
                        <a:buNone/>
                        <a:tabLst/>
                        <a:defRPr/>
                      </a:pPr>
                      <a:r>
                        <a:rPr lang="fr-FR" sz="1100" dirty="0">
                          <a:latin typeface="Times New Roman" panose="02020603050405020304" pitchFamily="18" charset="0"/>
                          <a:cs typeface="Times New Roman" panose="02020603050405020304" pitchFamily="18" charset="0"/>
                        </a:rPr>
                        <a:t>THBD</a:t>
                      </a: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tc>
                  <a:txBody>
                    <a:bodyPr/>
                    <a:lstStyle/>
                    <a:p>
                      <a:pPr algn="ctr"/>
                      <a:endParaRPr lang="fr-FR" sz="11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72758396"/>
                  </a:ext>
                </a:extLst>
              </a:tr>
            </a:tbl>
          </a:graphicData>
        </a:graphic>
      </p:graphicFrame>
      <p:sp>
        <p:nvSpPr>
          <p:cNvPr id="34" name="ZoneTexte 33">
            <a:extLst>
              <a:ext uri="{FF2B5EF4-FFF2-40B4-BE49-F238E27FC236}">
                <a16:creationId xmlns:a16="http://schemas.microsoft.com/office/drawing/2014/main" id="{84D2FEEA-ABE1-0A40-96DA-640F1D8318FA}"/>
              </a:ext>
            </a:extLst>
          </p:cNvPr>
          <p:cNvSpPr txBox="1"/>
          <p:nvPr/>
        </p:nvSpPr>
        <p:spPr>
          <a:xfrm>
            <a:off x="11797584" y="2506990"/>
            <a:ext cx="2833892" cy="307777"/>
          </a:xfrm>
          <a:prstGeom prst="rect">
            <a:avLst/>
          </a:prstGeom>
          <a:noFill/>
        </p:spPr>
        <p:txBody>
          <a:bodyPr wrap="square" rtlCol="0">
            <a:spAutoFit/>
          </a:bodyPr>
          <a:lstStyle/>
          <a:p>
            <a:pPr algn="ctr"/>
            <a:r>
              <a:rPr lang="fr-FR" sz="1400" b="1" dirty="0">
                <a:latin typeface="Times New Roman" panose="02020603050405020304" pitchFamily="18" charset="0"/>
                <a:cs typeface="Times New Roman" panose="02020603050405020304" pitchFamily="18" charset="0"/>
              </a:rPr>
              <a:t>Figure 1 : Caractéristiques </a:t>
            </a:r>
            <a:r>
              <a:rPr lang="fr-FR" sz="1400" b="1" dirty="0" err="1">
                <a:latin typeface="Times New Roman" panose="02020603050405020304" pitchFamily="18" charset="0"/>
                <a:cs typeface="Times New Roman" panose="02020603050405020304" pitchFamily="18" charset="0"/>
              </a:rPr>
              <a:t>SHUa</a:t>
            </a:r>
            <a:endParaRPr lang="fr-FR" sz="1400" b="1" dirty="0">
              <a:latin typeface="Times New Roman" panose="02020603050405020304" pitchFamily="18" charset="0"/>
              <a:cs typeface="Times New Roman" panose="02020603050405020304" pitchFamily="18" charset="0"/>
            </a:endParaRPr>
          </a:p>
        </p:txBody>
      </p:sp>
      <p:sp>
        <p:nvSpPr>
          <p:cNvPr id="22" name="ZoneTexte 21">
            <a:extLst>
              <a:ext uri="{FF2B5EF4-FFF2-40B4-BE49-F238E27FC236}">
                <a16:creationId xmlns:a16="http://schemas.microsoft.com/office/drawing/2014/main" id="{C1696FEC-0797-6F45-B2FF-6FFF8647247D}"/>
              </a:ext>
            </a:extLst>
          </p:cNvPr>
          <p:cNvSpPr txBox="1"/>
          <p:nvPr/>
        </p:nvSpPr>
        <p:spPr>
          <a:xfrm>
            <a:off x="11834282" y="12052331"/>
            <a:ext cx="8036083" cy="2298065"/>
          </a:xfrm>
          <a:prstGeom prst="rect">
            <a:avLst/>
          </a:prstGeom>
          <a:noFill/>
        </p:spPr>
        <p:txBody>
          <a:bodyPr wrap="square" rtlCol="0">
            <a:spAutoFit/>
          </a:bodyPr>
          <a:lstStyle/>
          <a:p>
            <a:pPr>
              <a:spcBef>
                <a:spcPts val="384"/>
              </a:spcBef>
            </a:pPr>
            <a:r>
              <a:rPr lang="fr-CA" sz="1500" u="sng" dirty="0">
                <a:latin typeface="Times New Roman" panose="02020603050405020304" pitchFamily="18" charset="0"/>
                <a:cs typeface="Times New Roman" panose="02020603050405020304" pitchFamily="18" charset="0"/>
              </a:rPr>
              <a:t>Analyse de la cohorte avec GC3 (tableau 2, droite)</a:t>
            </a:r>
          </a:p>
          <a:p>
            <a:pPr marL="179388"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Présentation typique = individu de 50 ans gammapathie monoclonale</a:t>
            </a:r>
          </a:p>
          <a:p>
            <a:pPr marL="179388"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Protéinurie d’ordre néphrotique = 80%; baisse C3 = 78% </a:t>
            </a:r>
          </a:p>
          <a:p>
            <a:pPr marL="179388"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Dialyse nécessaire chez 40%; 4 pts ont reçu anti-C5a avec réponse spectaculaire chez deux</a:t>
            </a:r>
          </a:p>
          <a:p>
            <a:pPr marL="179388"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Anomalies génétiques retrouvées (figure 2; E à F)</a:t>
            </a:r>
          </a:p>
          <a:p>
            <a:pPr marL="538163" lvl="1"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20% variant pathogénique dans gène de risque (CFHR3-1)</a:t>
            </a:r>
          </a:p>
          <a:p>
            <a:pPr marL="538163" lvl="1"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10% variant potentiellement causal dans gène de la voie effectrice (C8A) </a:t>
            </a:r>
          </a:p>
          <a:p>
            <a:pPr marL="538163" lvl="1" indent="-179388"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40% variant potentiellement pathogénique dans un gène causal (C3)</a:t>
            </a:r>
          </a:p>
        </p:txBody>
      </p:sp>
      <p:sp>
        <p:nvSpPr>
          <p:cNvPr id="23" name="ZoneTexte 22">
            <a:extLst>
              <a:ext uri="{FF2B5EF4-FFF2-40B4-BE49-F238E27FC236}">
                <a16:creationId xmlns:a16="http://schemas.microsoft.com/office/drawing/2014/main" id="{BB75AB94-40F6-0A44-8223-698FD3374858}"/>
              </a:ext>
            </a:extLst>
          </p:cNvPr>
          <p:cNvSpPr txBox="1"/>
          <p:nvPr/>
        </p:nvSpPr>
        <p:spPr>
          <a:xfrm>
            <a:off x="11834282" y="14377291"/>
            <a:ext cx="7536795" cy="1169551"/>
          </a:xfrm>
          <a:prstGeom prst="rect">
            <a:avLst/>
          </a:prstGeom>
          <a:noFill/>
        </p:spPr>
        <p:txBody>
          <a:bodyPr wrap="square" rtlCol="0">
            <a:spAutoFit/>
          </a:bodyPr>
          <a:lstStyle/>
          <a:p>
            <a:pPr>
              <a:spcBef>
                <a:spcPts val="384"/>
              </a:spcBef>
            </a:pPr>
            <a:r>
              <a:rPr lang="fr-CA" sz="1500" u="sng" dirty="0">
                <a:latin typeface="Times New Roman" panose="02020603050405020304" pitchFamily="18" charset="0"/>
                <a:cs typeface="Times New Roman" panose="02020603050405020304" pitchFamily="18" charset="0"/>
              </a:rPr>
              <a:t>Analyses spécialisées du complément (tableau 3)</a:t>
            </a:r>
          </a:p>
          <a:p>
            <a:pPr marL="285750" indent="-285750"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Niveaux plasmatiques et urinaires de C5b-9 élevés chez plusieurs patients </a:t>
            </a:r>
          </a:p>
          <a:p>
            <a:pPr marL="285750" indent="-285750"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Autres résultats anormaux (mais souvent peu importants) dans moins de 25% des cas</a:t>
            </a:r>
          </a:p>
          <a:p>
            <a:pPr marL="285750" indent="-285750" algn="just">
              <a:spcBef>
                <a:spcPts val="384"/>
              </a:spcBef>
              <a:buFont typeface="Arial" panose="020B0604020202020204" pitchFamily="34" charset="0"/>
              <a:buChar char="•"/>
            </a:pPr>
            <a:r>
              <a:rPr lang="fr-CA" sz="1500" dirty="0">
                <a:latin typeface="Times New Roman" panose="02020603050405020304" pitchFamily="18" charset="0"/>
                <a:cs typeface="Times New Roman" panose="02020603050405020304" pitchFamily="18" charset="0"/>
              </a:rPr>
              <a:t>Deux des six patients avec facteur H abaissé portaient une mutation du gène </a:t>
            </a:r>
            <a:endParaRPr lang="fr-FR" sz="1400" dirty="0">
              <a:latin typeface="Times New Roman" panose="02020603050405020304" pitchFamily="18" charset="0"/>
              <a:cs typeface="Times New Roman" panose="02020603050405020304" pitchFamily="18" charset="0"/>
            </a:endParaRPr>
          </a:p>
        </p:txBody>
      </p:sp>
      <p:pic>
        <p:nvPicPr>
          <p:cNvPr id="32" name="Image 31">
            <a:extLst>
              <a:ext uri="{FF2B5EF4-FFF2-40B4-BE49-F238E27FC236}">
                <a16:creationId xmlns:a16="http://schemas.microsoft.com/office/drawing/2014/main" id="{6DD87D53-3B66-F349-A4DE-2570B7B23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2365" y="2837474"/>
            <a:ext cx="2842507" cy="7166319"/>
          </a:xfrm>
          <a:prstGeom prst="rect">
            <a:avLst/>
          </a:prstGeom>
          <a:ln>
            <a:solidFill>
              <a:schemeClr val="tx1"/>
            </a:solidFill>
          </a:ln>
        </p:spPr>
      </p:pic>
      <p:sp>
        <p:nvSpPr>
          <p:cNvPr id="27" name="Rectangle 26">
            <a:extLst>
              <a:ext uri="{FF2B5EF4-FFF2-40B4-BE49-F238E27FC236}">
                <a16:creationId xmlns:a16="http://schemas.microsoft.com/office/drawing/2014/main" id="{67E1D91F-CFAB-7A48-A471-32D8752B3ED3}"/>
              </a:ext>
            </a:extLst>
          </p:cNvPr>
          <p:cNvSpPr/>
          <p:nvPr/>
        </p:nvSpPr>
        <p:spPr>
          <a:xfrm>
            <a:off x="360662" y="15910560"/>
            <a:ext cx="1814647" cy="433137"/>
          </a:xfrm>
          <a:prstGeom prst="rect">
            <a:avLst/>
          </a:prstGeom>
          <a:ln>
            <a:solidFill>
              <a:srgbClr val="A53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 Placeholder 5">
            <a:extLst>
              <a:ext uri="{FF2B5EF4-FFF2-40B4-BE49-F238E27FC236}">
                <a16:creationId xmlns:a16="http://schemas.microsoft.com/office/drawing/2014/main" id="{28093914-B490-40AF-87C8-3A52437DE44E}"/>
              </a:ext>
            </a:extLst>
          </p:cNvPr>
          <p:cNvSpPr txBox="1">
            <a:spLocks/>
          </p:cNvSpPr>
          <p:nvPr/>
        </p:nvSpPr>
        <p:spPr>
          <a:xfrm>
            <a:off x="7160551" y="14277195"/>
            <a:ext cx="4526985" cy="1344091"/>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fr-CA" sz="1500" u="sng" dirty="0"/>
              <a:t>Analyse de la cohorte avec </a:t>
            </a:r>
            <a:r>
              <a:rPr lang="fr-CA" sz="1500" u="sng" dirty="0" err="1"/>
              <a:t>SHUa</a:t>
            </a:r>
            <a:r>
              <a:rPr lang="fr-CA" sz="1500" u="sng" dirty="0"/>
              <a:t> (tableau 2, gauche)</a:t>
            </a:r>
          </a:p>
          <a:p>
            <a:pPr marL="180975" indent="-180975" algn="just">
              <a:buFont typeface="Arial" pitchFamily="34" charset="0"/>
              <a:buChar char="•"/>
            </a:pPr>
            <a:r>
              <a:rPr lang="fr-CA" sz="1500" dirty="0"/>
              <a:t>Présentation typique = </a:t>
            </a:r>
            <a:r>
              <a:rPr lang="fr-CA" sz="1600" dirty="0"/>
              <a:t>♀ </a:t>
            </a:r>
            <a:r>
              <a:rPr lang="fr-CA" sz="1500" dirty="0"/>
              <a:t>48 ans </a:t>
            </a:r>
            <a:r>
              <a:rPr lang="fr-CA" sz="1500" dirty="0" err="1"/>
              <a:t>SHUa</a:t>
            </a:r>
            <a:r>
              <a:rPr lang="fr-CA" sz="1500" dirty="0"/>
              <a:t> secondaire</a:t>
            </a:r>
          </a:p>
          <a:p>
            <a:pPr marL="180975" indent="-180975" algn="just">
              <a:buFont typeface="Arial" pitchFamily="34" charset="0"/>
              <a:buChar char="•"/>
            </a:pPr>
            <a:r>
              <a:rPr lang="fr-CA" sz="1500" dirty="0"/>
              <a:t>Augmentation LDH = 94%; baisse C3 = 37% </a:t>
            </a:r>
          </a:p>
          <a:p>
            <a:pPr marL="180975" indent="-180975" algn="just">
              <a:spcBef>
                <a:spcPts val="384"/>
              </a:spcBef>
              <a:buFont typeface="Arial" panose="020B0604020202020204" pitchFamily="34" charset="0"/>
              <a:buChar char="•"/>
            </a:pPr>
            <a:r>
              <a:rPr lang="fr-CA" sz="1500" dirty="0"/>
              <a:t>Dialyse nécessaire chez 77%; 54% ont reçu anti-C5a</a:t>
            </a:r>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2597</TotalTime>
  <Words>1842</Words>
  <Application>Microsoft Macintosh PowerPoint</Application>
  <PresentationFormat>Personnalisé</PresentationFormat>
  <Paragraphs>276</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vt:i4>
      </vt:variant>
    </vt:vector>
  </HeadingPairs>
  <TitlesOfParts>
    <vt:vector size="10" baseType="lpstr">
      <vt:lpstr>Arial</vt:lpstr>
      <vt:lpstr>Arial Black</vt:lpstr>
      <vt:lpstr>Calibri</vt:lpstr>
      <vt:lpstr>Symbol</vt:lpstr>
      <vt:lpstr>Times</vt:lpstr>
      <vt:lpstr>Times New Roman</vt:lpstr>
      <vt:lpstr>Trebuchet MS</vt:lpstr>
      <vt:lpstr>36x60 Template</vt:lpstr>
      <vt:lpstr>Without guides</vt:lpstr>
      <vt:lpstr>Présentation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Raphaël Harrisson</cp:lastModifiedBy>
  <cp:revision>103</cp:revision>
  <dcterms:created xsi:type="dcterms:W3CDTF">2012-02-06T18:46:22Z</dcterms:created>
  <dcterms:modified xsi:type="dcterms:W3CDTF">2020-11-16T12:28:47Z</dcterms:modified>
  <cp:category>Research poster templates</cp:category>
</cp:coreProperties>
</file>